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43"/>
  </p:notesMasterIdLst>
  <p:sldIdLst>
    <p:sldId id="269" r:id="rId2"/>
    <p:sldId id="356" r:id="rId3"/>
    <p:sldId id="305" r:id="rId4"/>
    <p:sldId id="307" r:id="rId5"/>
    <p:sldId id="306" r:id="rId6"/>
    <p:sldId id="308" r:id="rId7"/>
    <p:sldId id="340" r:id="rId8"/>
    <p:sldId id="341" r:id="rId9"/>
    <p:sldId id="342" r:id="rId10"/>
    <p:sldId id="343" r:id="rId11"/>
    <p:sldId id="310" r:id="rId12"/>
    <p:sldId id="311" r:id="rId13"/>
    <p:sldId id="309" r:id="rId14"/>
    <p:sldId id="312" r:id="rId15"/>
    <p:sldId id="345" r:id="rId16"/>
    <p:sldId id="344" r:id="rId17"/>
    <p:sldId id="360" r:id="rId18"/>
    <p:sldId id="328" r:id="rId19"/>
    <p:sldId id="336" r:id="rId20"/>
    <p:sldId id="358" r:id="rId21"/>
    <p:sldId id="334" r:id="rId22"/>
    <p:sldId id="275" r:id="rId23"/>
    <p:sldId id="320" r:id="rId24"/>
    <p:sldId id="322" r:id="rId25"/>
    <p:sldId id="323" r:id="rId26"/>
    <p:sldId id="361" r:id="rId27"/>
    <p:sldId id="331" r:id="rId28"/>
    <p:sldId id="338" r:id="rId29"/>
    <p:sldId id="324" r:id="rId30"/>
    <p:sldId id="325" r:id="rId31"/>
    <p:sldId id="339" r:id="rId32"/>
    <p:sldId id="362" r:id="rId33"/>
    <p:sldId id="355" r:id="rId34"/>
    <p:sldId id="258" r:id="rId35"/>
    <p:sldId id="271" r:id="rId36"/>
    <p:sldId id="264" r:id="rId37"/>
    <p:sldId id="266" r:id="rId38"/>
    <p:sldId id="267" r:id="rId39"/>
    <p:sldId id="268" r:id="rId40"/>
    <p:sldId id="272" r:id="rId41"/>
    <p:sldId id="287"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nah O'Sullivan" initials="S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16" autoAdjust="0"/>
    <p:restoredTop sz="83568" autoAdjust="0"/>
  </p:normalViewPr>
  <p:slideViewPr>
    <p:cSldViewPr>
      <p:cViewPr varScale="1">
        <p:scale>
          <a:sx n="97" d="100"/>
          <a:sy n="97" d="100"/>
        </p:scale>
        <p:origin x="-203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165DB5-2866-4CF6-86CF-B900AC59E2FE}" type="datetimeFigureOut">
              <a:rPr lang="en-NZ" smtClean="0"/>
              <a:pPr/>
              <a:t>22/12/2017</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08A9034-D036-418B-B1EA-CF026C1E3815}" type="slidenum">
              <a:rPr lang="en-NZ" smtClean="0"/>
              <a:pPr/>
              <a:t>‹#›</a:t>
            </a:fld>
            <a:endParaRPr lang="en-NZ"/>
          </a:p>
        </p:txBody>
      </p:sp>
    </p:spTree>
    <p:extLst>
      <p:ext uri="{BB962C8B-B14F-4D97-AF65-F5344CB8AC3E}">
        <p14:creationId xmlns:p14="http://schemas.microsoft.com/office/powerpoint/2010/main" val="317747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going</a:t>
            </a:r>
            <a:r>
              <a:rPr lang="en-US" baseline="0" dirty="0" smtClean="0"/>
              <a:t> to be an </a:t>
            </a:r>
            <a:r>
              <a:rPr lang="en-US" baseline="0" smtClean="0"/>
              <a:t>introduction to </a:t>
            </a:r>
            <a:r>
              <a:rPr lang="en-US" smtClean="0"/>
              <a:t>human </a:t>
            </a:r>
            <a:r>
              <a:rPr lang="en-US" dirty="0" smtClean="0"/>
              <a:t>and broad resources which </a:t>
            </a:r>
            <a:r>
              <a:rPr lang="en-US" smtClean="0"/>
              <a:t>can help support</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1</a:t>
            </a:fld>
            <a:endParaRPr lang="en-NZ"/>
          </a:p>
        </p:txBody>
      </p:sp>
    </p:spTree>
    <p:extLst>
      <p:ext uri="{BB962C8B-B14F-4D97-AF65-F5344CB8AC3E}">
        <p14:creationId xmlns:p14="http://schemas.microsoft.com/office/powerpoint/2010/main" val="258057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guidelines may vary from</a:t>
            </a:r>
            <a:r>
              <a:rPr lang="en-US" baseline="0" dirty="0" smtClean="0"/>
              <a:t> hospital to hospital</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10</a:t>
            </a:fld>
            <a:endParaRPr lang="en-NZ"/>
          </a:p>
        </p:txBody>
      </p:sp>
    </p:spTree>
    <p:extLst>
      <p:ext uri="{BB962C8B-B14F-4D97-AF65-F5344CB8AC3E}">
        <p14:creationId xmlns:p14="http://schemas.microsoft.com/office/powerpoint/2010/main" val="1390662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11</a:t>
            </a:fld>
            <a:endParaRPr lang="en-NZ"/>
          </a:p>
        </p:txBody>
      </p:sp>
    </p:spTree>
    <p:extLst>
      <p:ext uri="{BB962C8B-B14F-4D97-AF65-F5344CB8AC3E}">
        <p14:creationId xmlns:p14="http://schemas.microsoft.com/office/powerpoint/2010/main" val="3000535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Also has note to see AWS guideline</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12</a:t>
            </a:fld>
            <a:endParaRPr lang="en-NZ"/>
          </a:p>
        </p:txBody>
      </p:sp>
    </p:spTree>
    <p:extLst>
      <p:ext uri="{BB962C8B-B14F-4D97-AF65-F5344CB8AC3E}">
        <p14:creationId xmlns:p14="http://schemas.microsoft.com/office/powerpoint/2010/main" val="121272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13</a:t>
            </a:fld>
            <a:endParaRPr lang="en-NZ"/>
          </a:p>
        </p:txBody>
      </p:sp>
    </p:spTree>
    <p:extLst>
      <p:ext uri="{BB962C8B-B14F-4D97-AF65-F5344CB8AC3E}">
        <p14:creationId xmlns:p14="http://schemas.microsoft.com/office/powerpoint/2010/main" val="1866965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14</a:t>
            </a:fld>
            <a:endParaRPr lang="en-NZ"/>
          </a:p>
        </p:txBody>
      </p:sp>
    </p:spTree>
    <p:extLst>
      <p:ext uri="{BB962C8B-B14F-4D97-AF65-F5344CB8AC3E}">
        <p14:creationId xmlns:p14="http://schemas.microsoft.com/office/powerpoint/2010/main" val="194450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15</a:t>
            </a:fld>
            <a:endParaRPr lang="en-NZ"/>
          </a:p>
        </p:txBody>
      </p:sp>
    </p:spTree>
    <p:extLst>
      <p:ext uri="{BB962C8B-B14F-4D97-AF65-F5344CB8AC3E}">
        <p14:creationId xmlns:p14="http://schemas.microsoft.com/office/powerpoint/2010/main" val="840801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do I need</a:t>
            </a:r>
            <a:r>
              <a:rPr lang="en-US" baseline="0" dirty="0" smtClean="0"/>
              <a:t> to use these? You’re in </a:t>
            </a:r>
            <a:r>
              <a:rPr lang="en-US" baseline="0" dirty="0" err="1" smtClean="0"/>
              <a:t>Resus</a:t>
            </a:r>
            <a:r>
              <a:rPr lang="en-US" baseline="0" dirty="0" smtClean="0"/>
              <a:t> its 11pm– you need to know now whether its an IV infusion vs. rapid bolus…. The nurse is busy…. The nurse doesn’t know….</a:t>
            </a:r>
            <a:endParaRPr lang="en-NZ" dirty="0" smtClean="0"/>
          </a:p>
          <a:p>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16</a:t>
            </a:fld>
            <a:endParaRPr lang="en-NZ"/>
          </a:p>
        </p:txBody>
      </p:sp>
    </p:spTree>
    <p:extLst>
      <p:ext uri="{BB962C8B-B14F-4D97-AF65-F5344CB8AC3E}">
        <p14:creationId xmlns:p14="http://schemas.microsoft.com/office/powerpoint/2010/main" val="2824159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18</a:t>
            </a:fld>
            <a:endParaRPr lang="en-NZ"/>
          </a:p>
        </p:txBody>
      </p:sp>
    </p:spTree>
    <p:extLst>
      <p:ext uri="{BB962C8B-B14F-4D97-AF65-F5344CB8AC3E}">
        <p14:creationId xmlns:p14="http://schemas.microsoft.com/office/powerpoint/2010/main" val="4059343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Diligantly</a:t>
            </a:r>
            <a:r>
              <a:rPr lang="en-US" dirty="0" smtClean="0"/>
              <a:t> you write</a:t>
            </a:r>
            <a:r>
              <a:rPr lang="en-US" baseline="0" dirty="0" smtClean="0"/>
              <a:t> singular</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19</a:t>
            </a:fld>
            <a:endParaRPr lang="en-NZ"/>
          </a:p>
        </p:txBody>
      </p:sp>
    </p:spTree>
    <p:extLst>
      <p:ext uri="{BB962C8B-B14F-4D97-AF65-F5344CB8AC3E}">
        <p14:creationId xmlns:p14="http://schemas.microsoft.com/office/powerpoint/2010/main" val="272723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doctor its important to always know what drug you are prescribing or the basics at least. If you do it wrong its not going to be the consultant who suggested it who gets the rap – it’ll be the doctor who prescribed it. Don’t always go on brand name, because as we know these change frequently and may be confused with other medicines. </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20</a:t>
            </a:fld>
            <a:endParaRPr lang="en-NZ"/>
          </a:p>
        </p:txBody>
      </p:sp>
    </p:spTree>
    <p:extLst>
      <p:ext uri="{BB962C8B-B14F-4D97-AF65-F5344CB8AC3E}">
        <p14:creationId xmlns:p14="http://schemas.microsoft.com/office/powerpoint/2010/main" val="405934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places</a:t>
            </a:r>
            <a:r>
              <a:rPr lang="en-US" baseline="0" dirty="0" smtClean="0"/>
              <a:t> that you’ll see a pharmacist – not just in a community pharmacy.  In a hospital setting we have a clinical support role in the MDT, attending ward round and assisting with prescribing advice, drug monitoring, counseling and medicines reconciliation. At larger hospitals such as Auckland, we are lucky enough to have a Medicines Information department which specifically deals with enquiries related to ADHB patients offering advice from adverse effects and interactions to sourcing a drug, funding, pregnancy and breastfeeding all the way to herbal medicines – we can answer your question on the spot, do a literature search and even write you a referenced letter to put in the notes.</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2</a:t>
            </a:fld>
            <a:endParaRPr lang="en-NZ"/>
          </a:p>
        </p:txBody>
      </p:sp>
    </p:spTree>
    <p:extLst>
      <p:ext uri="{BB962C8B-B14F-4D97-AF65-F5344CB8AC3E}">
        <p14:creationId xmlns:p14="http://schemas.microsoft.com/office/powerpoint/2010/main" val="168313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21</a:t>
            </a:fld>
            <a:endParaRPr lang="en-NZ"/>
          </a:p>
        </p:txBody>
      </p:sp>
    </p:spTree>
    <p:extLst>
      <p:ext uri="{BB962C8B-B14F-4D97-AF65-F5344CB8AC3E}">
        <p14:creationId xmlns:p14="http://schemas.microsoft.com/office/powerpoint/2010/main" val="2650530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22</a:t>
            </a:fld>
            <a:endParaRPr lang="en-NZ"/>
          </a:p>
        </p:txBody>
      </p:sp>
    </p:spTree>
    <p:extLst>
      <p:ext uri="{BB962C8B-B14F-4D97-AF65-F5344CB8AC3E}">
        <p14:creationId xmlns:p14="http://schemas.microsoft.com/office/powerpoint/2010/main" val="2269154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Can type in </a:t>
            </a:r>
            <a:r>
              <a:rPr lang="en-NZ" dirty="0" err="1" smtClean="0"/>
              <a:t>Singulair</a:t>
            </a:r>
            <a:r>
              <a:rPr lang="en-NZ" baseline="0" dirty="0" smtClean="0"/>
              <a:t> but will give monographs in generic name.</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23</a:t>
            </a:fld>
            <a:endParaRPr lang="en-NZ"/>
          </a:p>
        </p:txBody>
      </p:sp>
    </p:spTree>
    <p:extLst>
      <p:ext uri="{BB962C8B-B14F-4D97-AF65-F5344CB8AC3E}">
        <p14:creationId xmlns:p14="http://schemas.microsoft.com/office/powerpoint/2010/main" val="2309631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24</a:t>
            </a:fld>
            <a:endParaRPr lang="en-NZ"/>
          </a:p>
        </p:txBody>
      </p:sp>
    </p:spTree>
    <p:extLst>
      <p:ext uri="{BB962C8B-B14F-4D97-AF65-F5344CB8AC3E}">
        <p14:creationId xmlns:p14="http://schemas.microsoft.com/office/powerpoint/2010/main" val="2193808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25</a:t>
            </a:fld>
            <a:endParaRPr lang="en-NZ"/>
          </a:p>
        </p:txBody>
      </p:sp>
    </p:spTree>
    <p:extLst>
      <p:ext uri="{BB962C8B-B14F-4D97-AF65-F5344CB8AC3E}">
        <p14:creationId xmlns:p14="http://schemas.microsoft.com/office/powerpoint/2010/main" val="221473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Special</a:t>
            </a:r>
            <a:r>
              <a:rPr lang="en-NZ" baseline="0" dirty="0" smtClean="0"/>
              <a:t> populations i.e. pregnancy and breastfeeding </a:t>
            </a:r>
            <a:r>
              <a:rPr lang="en-NZ" baseline="0" dirty="0" err="1" smtClean="0"/>
              <a:t>pt</a:t>
            </a:r>
            <a:r>
              <a:rPr lang="en-NZ" baseline="0" dirty="0" smtClean="0"/>
              <a:t>, renal </a:t>
            </a:r>
            <a:r>
              <a:rPr lang="en-NZ" baseline="0" dirty="0" err="1" smtClean="0"/>
              <a:t>impt</a:t>
            </a:r>
            <a:r>
              <a:rPr lang="en-NZ" baseline="0" dirty="0" smtClean="0"/>
              <a:t> </a:t>
            </a:r>
            <a:r>
              <a:rPr lang="en-NZ" baseline="0" dirty="0" err="1" smtClean="0"/>
              <a:t>etc</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26</a:t>
            </a:fld>
            <a:endParaRPr lang="en-NZ"/>
          </a:p>
        </p:txBody>
      </p:sp>
    </p:spTree>
    <p:extLst>
      <p:ext uri="{BB962C8B-B14F-4D97-AF65-F5344CB8AC3E}">
        <p14:creationId xmlns:p14="http://schemas.microsoft.com/office/powerpoint/2010/main" val="1239292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27</a:t>
            </a:fld>
            <a:endParaRPr lang="en-NZ"/>
          </a:p>
        </p:txBody>
      </p:sp>
    </p:spTree>
    <p:extLst>
      <p:ext uri="{BB962C8B-B14F-4D97-AF65-F5344CB8AC3E}">
        <p14:creationId xmlns:p14="http://schemas.microsoft.com/office/powerpoint/2010/main" val="3681034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28</a:t>
            </a:fld>
            <a:endParaRPr lang="en-NZ"/>
          </a:p>
        </p:txBody>
      </p:sp>
    </p:spTree>
    <p:extLst>
      <p:ext uri="{BB962C8B-B14F-4D97-AF65-F5344CB8AC3E}">
        <p14:creationId xmlns:p14="http://schemas.microsoft.com/office/powerpoint/2010/main" val="262604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29</a:t>
            </a:fld>
            <a:endParaRPr lang="en-NZ"/>
          </a:p>
        </p:txBody>
      </p:sp>
    </p:spTree>
    <p:extLst>
      <p:ext uri="{BB962C8B-B14F-4D97-AF65-F5344CB8AC3E}">
        <p14:creationId xmlns:p14="http://schemas.microsoft.com/office/powerpoint/2010/main" val="892243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forget to </a:t>
            </a:r>
            <a:r>
              <a:rPr lang="en-US" dirty="0" err="1" smtClean="0"/>
              <a:t>organise</a:t>
            </a:r>
            <a:r>
              <a:rPr lang="en-US" dirty="0" smtClean="0"/>
              <a:t> early</a:t>
            </a:r>
            <a:r>
              <a:rPr lang="en-US" baseline="0" dirty="0" smtClean="0"/>
              <a:t> to have electronic access to apply for special authorities for your patients – </a:t>
            </a:r>
            <a:r>
              <a:rPr lang="en-US" baseline="0" dirty="0" err="1" smtClean="0"/>
              <a:t>instantaenous</a:t>
            </a:r>
            <a:r>
              <a:rPr lang="en-US" baseline="0" dirty="0" smtClean="0"/>
              <a:t> approval in most cases.  This will usually be covered during your induction.</a:t>
            </a:r>
            <a:endParaRPr lang="en-US" dirty="0" smtClean="0"/>
          </a:p>
          <a:p>
            <a:endParaRPr lang="en-US" dirty="0" smtClean="0"/>
          </a:p>
          <a:p>
            <a:r>
              <a:rPr lang="en-US" dirty="0" smtClean="0"/>
              <a:t>Without special</a:t>
            </a:r>
            <a:r>
              <a:rPr lang="en-US" baseline="0" dirty="0" smtClean="0"/>
              <a:t> authority, best to contact the patients local community pharmacy for cost price on a ‘Private Rx’.  Other options are exceptional circumstance exemptions like a NPPA etc.</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30</a:t>
            </a:fld>
            <a:endParaRPr lang="en-NZ"/>
          </a:p>
        </p:txBody>
      </p:sp>
    </p:spTree>
    <p:extLst>
      <p:ext uri="{BB962C8B-B14F-4D97-AF65-F5344CB8AC3E}">
        <p14:creationId xmlns:p14="http://schemas.microsoft.com/office/powerpoint/2010/main" val="20078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am I here? Well with my Medicines Information</a:t>
            </a:r>
            <a:r>
              <a:rPr lang="en-US" baseline="0" dirty="0" smtClean="0"/>
              <a:t> hat on, I’m here to give you some handy hints and tricks to steer your way through a consultant ward round.</a:t>
            </a:r>
          </a:p>
          <a:p>
            <a:endParaRPr lang="en-US" baseline="0" dirty="0" smtClean="0"/>
          </a:p>
          <a:p>
            <a:r>
              <a:rPr lang="en-US" dirty="0" smtClean="0"/>
              <a:t>You know the drug</a:t>
            </a:r>
            <a:r>
              <a:rPr lang="en-US" baseline="0" dirty="0" smtClean="0"/>
              <a:t> but what about the dose, duration, side-effects, interactions….? Where can I find this? </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3</a:t>
            </a:fld>
            <a:endParaRPr lang="en-NZ"/>
          </a:p>
        </p:txBody>
      </p:sp>
    </p:spTree>
    <p:extLst>
      <p:ext uri="{BB962C8B-B14F-4D97-AF65-F5344CB8AC3E}">
        <p14:creationId xmlns:p14="http://schemas.microsoft.com/office/powerpoint/2010/main" val="3602342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Is </a:t>
            </a:r>
            <a:r>
              <a:rPr lang="en-NZ" dirty="0" err="1" smtClean="0"/>
              <a:t>meropenem</a:t>
            </a:r>
            <a:r>
              <a:rPr lang="en-NZ" dirty="0" smtClean="0"/>
              <a:t> okay</a:t>
            </a:r>
            <a:r>
              <a:rPr lang="en-NZ" baseline="0" dirty="0" smtClean="0"/>
              <a:t> in patients with a penicillin allergy?</a:t>
            </a:r>
          </a:p>
          <a:p>
            <a:r>
              <a:rPr lang="en-NZ" baseline="0" dirty="0" smtClean="0"/>
              <a:t>Does this fit in with my local antimicrobial stewardship guidelines (likely some differences between DHBs although the dream is to  have at least regional guidelines</a:t>
            </a:r>
          </a:p>
          <a:p>
            <a:r>
              <a:rPr lang="en-NZ" baseline="0" dirty="0" smtClean="0"/>
              <a:t>ADHB Antimicrobial Stewardship page available online</a:t>
            </a:r>
            <a:r>
              <a:rPr lang="en-NZ" dirty="0" smtClean="0"/>
              <a:t> </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31</a:t>
            </a:fld>
            <a:endParaRPr lang="en-NZ"/>
          </a:p>
        </p:txBody>
      </p:sp>
    </p:spTree>
    <p:extLst>
      <p:ext uri="{BB962C8B-B14F-4D97-AF65-F5344CB8AC3E}">
        <p14:creationId xmlns:p14="http://schemas.microsoft.com/office/powerpoint/2010/main" val="3560248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943" lvl="1" indent="0">
              <a:buNone/>
            </a:pPr>
            <a:r>
              <a:rPr lang="en-NZ" dirty="0" smtClean="0"/>
              <a:t>ADHB</a:t>
            </a:r>
            <a:r>
              <a:rPr lang="en-NZ" baseline="0" dirty="0" smtClean="0"/>
              <a:t> Antimicrobial Stewardship APP – Script App states use </a:t>
            </a:r>
            <a:r>
              <a:rPr lang="en-NZ" baseline="0" dirty="0" err="1" smtClean="0"/>
              <a:t>Aztreonam</a:t>
            </a:r>
            <a:r>
              <a:rPr lang="en-NZ" baseline="0" dirty="0" smtClean="0"/>
              <a:t> </a:t>
            </a:r>
            <a:r>
              <a:rPr lang="en-NZ" dirty="0" smtClean="0"/>
              <a:t>: NZF</a:t>
            </a:r>
            <a:r>
              <a:rPr lang="en-NZ" baseline="0" dirty="0" smtClean="0"/>
              <a:t> states:</a:t>
            </a:r>
            <a:r>
              <a:rPr lang="en-NZ" dirty="0" smtClean="0"/>
              <a:t>  </a:t>
            </a:r>
            <a:r>
              <a:rPr lang="en-NZ" b="1" dirty="0" smtClean="0"/>
              <a:t>Cautions </a:t>
            </a:r>
            <a:r>
              <a:rPr lang="en-NZ" dirty="0" smtClean="0"/>
              <a:t>hypersensitivity to beta-lactam antibiotics. A beta </a:t>
            </a:r>
            <a:r>
              <a:rPr lang="en-NZ" smtClean="0"/>
              <a:t>lactam ring </a:t>
            </a:r>
            <a:r>
              <a:rPr lang="en-NZ" baseline="0" smtClean="0"/>
              <a:t> </a:t>
            </a:r>
            <a:r>
              <a:rPr lang="en-NZ" baseline="0" dirty="0" smtClean="0"/>
              <a:t>but not </a:t>
            </a:r>
            <a:r>
              <a:rPr lang="en-NZ" baseline="0" smtClean="0"/>
              <a:t>a penicillin.</a:t>
            </a:r>
            <a:endParaRPr lang="en-NZ" dirty="0" smtClean="0"/>
          </a:p>
          <a:p>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33</a:t>
            </a:fld>
            <a:endParaRPr lang="en-NZ"/>
          </a:p>
        </p:txBody>
      </p:sp>
    </p:spTree>
    <p:extLst>
      <p:ext uri="{BB962C8B-B14F-4D97-AF65-F5344CB8AC3E}">
        <p14:creationId xmlns:p14="http://schemas.microsoft.com/office/powerpoint/2010/main" val="150398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Where previously it was up to individual hospitals to decide which medicines</a:t>
            </a:r>
            <a:r>
              <a:rPr lang="en-NZ" baseline="0" dirty="0" smtClean="0"/>
              <a:t> would be used – usually via a Hospital Medicines Committee or Drugs and Therapeutics Committee, </a:t>
            </a:r>
            <a:r>
              <a:rPr lang="en-NZ" baseline="0" dirty="0" err="1" smtClean="0"/>
              <a:t>Pharmac</a:t>
            </a:r>
            <a:r>
              <a:rPr lang="en-NZ" baseline="0" dirty="0" smtClean="0"/>
              <a:t> took these decisions to a higher level in the tree from July 2013.</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34</a:t>
            </a:fld>
            <a:endParaRPr lang="en-N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35</a:t>
            </a:fld>
            <a:endParaRPr lang="en-NZ"/>
          </a:p>
        </p:txBody>
      </p:sp>
    </p:spTree>
    <p:extLst>
      <p:ext uri="{BB962C8B-B14F-4D97-AF65-F5344CB8AC3E}">
        <p14:creationId xmlns:p14="http://schemas.microsoft.com/office/powerpoint/2010/main" val="3024994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36</a:t>
            </a:fld>
            <a:endParaRPr lang="en-NZ"/>
          </a:p>
        </p:txBody>
      </p:sp>
    </p:spTree>
    <p:extLst>
      <p:ext uri="{BB962C8B-B14F-4D97-AF65-F5344CB8AC3E}">
        <p14:creationId xmlns:p14="http://schemas.microsoft.com/office/powerpoint/2010/main" val="1335209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specialist</a:t>
            </a:r>
            <a:r>
              <a:rPr lang="en-US" baseline="0" dirty="0" smtClean="0"/>
              <a:t> only medicines in the community.</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37</a:t>
            </a:fld>
            <a:endParaRPr lang="en-NZ"/>
          </a:p>
        </p:txBody>
      </p:sp>
    </p:spTree>
    <p:extLst>
      <p:ext uri="{BB962C8B-B14F-4D97-AF65-F5344CB8AC3E}">
        <p14:creationId xmlns:p14="http://schemas.microsoft.com/office/powerpoint/2010/main" val="1339117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38</a:t>
            </a:fld>
            <a:endParaRPr lang="en-NZ"/>
          </a:p>
        </p:txBody>
      </p:sp>
    </p:spTree>
    <p:extLst>
      <p:ext uri="{BB962C8B-B14F-4D97-AF65-F5344CB8AC3E}">
        <p14:creationId xmlns:p14="http://schemas.microsoft.com/office/powerpoint/2010/main" val="1425835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Continuation – little old lady on </a:t>
            </a:r>
            <a:r>
              <a:rPr lang="en-US" dirty="0" err="1" smtClean="0"/>
              <a:t>rosuvasatin</a:t>
            </a:r>
            <a:endParaRPr lang="en-US" dirty="0" smtClean="0"/>
          </a:p>
        </p:txBody>
      </p:sp>
      <p:sp>
        <p:nvSpPr>
          <p:cNvPr id="4" name="Slide Number Placeholder 3"/>
          <p:cNvSpPr>
            <a:spLocks noGrp="1"/>
          </p:cNvSpPr>
          <p:nvPr>
            <p:ph type="sldNum" sz="quarter" idx="10"/>
          </p:nvPr>
        </p:nvSpPr>
        <p:spPr/>
        <p:txBody>
          <a:bodyPr/>
          <a:lstStyle/>
          <a:p>
            <a:fld id="{D08A9034-D036-418B-B1EA-CF026C1E3815}" type="slidenum">
              <a:rPr lang="en-NZ" smtClean="0"/>
              <a:pPr/>
              <a:t>39</a:t>
            </a:fld>
            <a:endParaRPr lang="en-NZ"/>
          </a:p>
        </p:txBody>
      </p:sp>
    </p:spTree>
    <p:extLst>
      <p:ext uri="{BB962C8B-B14F-4D97-AF65-F5344CB8AC3E}">
        <p14:creationId xmlns:p14="http://schemas.microsoft.com/office/powerpoint/2010/main" val="2468398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40</a:t>
            </a:fld>
            <a:endParaRPr lang="en-NZ"/>
          </a:p>
        </p:txBody>
      </p:sp>
    </p:spTree>
    <p:extLst>
      <p:ext uri="{BB962C8B-B14F-4D97-AF65-F5344CB8AC3E}">
        <p14:creationId xmlns:p14="http://schemas.microsoft.com/office/powerpoint/2010/main" val="2512727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Navigating through resources isn’t easy and</a:t>
            </a:r>
            <a:r>
              <a:rPr lang="en-US" baseline="0" dirty="0" smtClean="0"/>
              <a:t> there </a:t>
            </a:r>
            <a:r>
              <a:rPr lang="en-US" baseline="0" dirty="0" err="1" smtClean="0"/>
              <a:t>isnt</a:t>
            </a:r>
            <a:r>
              <a:rPr lang="en-US" baseline="0" dirty="0" smtClean="0"/>
              <a:t> a one-stop shop or a one-size fits all reference. It changes depending on which hospital you are at.  We’ve gone through the broad resources to help guide you through treatment options and drug choices. But always be aware that there may be some constraints to which choice you have – whether that’s funding or ID approval/</a:t>
            </a:r>
          </a:p>
          <a:p>
            <a:endParaRPr lang="en-US" baseline="0" dirty="0" smtClean="0"/>
          </a:p>
          <a:p>
            <a:r>
              <a:rPr lang="en-US" baseline="0" dirty="0" smtClean="0"/>
              <a:t>Just remember you can always phone a friend (like a pharmacist) for help.</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41</a:t>
            </a:fld>
            <a:endParaRPr lang="en-NZ"/>
          </a:p>
        </p:txBody>
      </p:sp>
    </p:spTree>
    <p:extLst>
      <p:ext uri="{BB962C8B-B14F-4D97-AF65-F5344CB8AC3E}">
        <p14:creationId xmlns:p14="http://schemas.microsoft.com/office/powerpoint/2010/main" val="386375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Guideline may be local, regional, national or international best practice</a:t>
            </a:r>
          </a:p>
        </p:txBody>
      </p:sp>
      <p:sp>
        <p:nvSpPr>
          <p:cNvPr id="4" name="Slide Number Placeholder 3"/>
          <p:cNvSpPr>
            <a:spLocks noGrp="1"/>
          </p:cNvSpPr>
          <p:nvPr>
            <p:ph type="sldNum" sz="quarter" idx="10"/>
          </p:nvPr>
        </p:nvSpPr>
        <p:spPr/>
        <p:txBody>
          <a:bodyPr/>
          <a:lstStyle/>
          <a:p>
            <a:fld id="{D08A9034-D036-418B-B1EA-CF026C1E3815}" type="slidenum">
              <a:rPr lang="en-NZ" smtClean="0"/>
              <a:pPr/>
              <a:t>4</a:t>
            </a:fld>
            <a:endParaRPr lang="en-NZ"/>
          </a:p>
        </p:txBody>
      </p:sp>
    </p:spTree>
    <p:extLst>
      <p:ext uri="{BB962C8B-B14F-4D97-AF65-F5344CB8AC3E}">
        <p14:creationId xmlns:p14="http://schemas.microsoft.com/office/powerpoint/2010/main" val="424003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may have heard the story in the news last year. In </a:t>
            </a:r>
            <a:r>
              <a:rPr lang="en-US" baseline="0" dirty="0" err="1" smtClean="0"/>
              <a:t>Wairarapa</a:t>
            </a:r>
            <a:r>
              <a:rPr lang="en-US" baseline="0" dirty="0" smtClean="0"/>
              <a:t> an 82 year old man was admitted for stroke. The house –officer followed the stroke protocol which said to use a tissue plasminogen activator for thrombolysis. He incorrectly administered </a:t>
            </a:r>
            <a:r>
              <a:rPr lang="en-US" baseline="0" dirty="0" err="1" smtClean="0"/>
              <a:t>tenectaplase</a:t>
            </a:r>
            <a:r>
              <a:rPr lang="en-US" baseline="0" dirty="0" smtClean="0"/>
              <a:t> rather than </a:t>
            </a:r>
            <a:r>
              <a:rPr lang="en-US" baseline="0" dirty="0" err="1" smtClean="0"/>
              <a:t>alteplase</a:t>
            </a:r>
            <a:r>
              <a:rPr lang="en-US" baseline="0" dirty="0" smtClean="0"/>
              <a:t> and </a:t>
            </a:r>
            <a:r>
              <a:rPr lang="en-US" baseline="0" dirty="0" err="1" smtClean="0"/>
              <a:t>unfortuantely</a:t>
            </a:r>
            <a:r>
              <a:rPr lang="en-US" baseline="0" dirty="0" smtClean="0"/>
              <a:t> the patient died. </a:t>
            </a:r>
          </a:p>
          <a:p>
            <a:endParaRPr lang="en-US" baseline="0" dirty="0" smtClean="0"/>
          </a:p>
          <a:p>
            <a:r>
              <a:rPr lang="en-US" baseline="0" dirty="0" smtClean="0"/>
              <a:t>This highlights that guidelines don’t replace clinical judgment. </a:t>
            </a:r>
            <a:r>
              <a:rPr lang="en-US" dirty="0" smtClean="0"/>
              <a:t>Sometimes</a:t>
            </a:r>
            <a:r>
              <a:rPr lang="en-US" baseline="0" dirty="0" smtClean="0"/>
              <a:t> all the guidelines in the world can’t help and its important to know  that you can always phone a friend, whether that’s a senior colleague or a pharmacist</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5</a:t>
            </a:fld>
            <a:endParaRPr lang="en-NZ"/>
          </a:p>
        </p:txBody>
      </p:sp>
    </p:spTree>
    <p:extLst>
      <p:ext uri="{BB962C8B-B14F-4D97-AF65-F5344CB8AC3E}">
        <p14:creationId xmlns:p14="http://schemas.microsoft.com/office/powerpoint/2010/main" val="83513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6</a:t>
            </a:fld>
            <a:endParaRPr lang="en-NZ"/>
          </a:p>
        </p:txBody>
      </p:sp>
    </p:spTree>
    <p:extLst>
      <p:ext uri="{BB962C8B-B14F-4D97-AF65-F5344CB8AC3E}">
        <p14:creationId xmlns:p14="http://schemas.microsoft.com/office/powerpoint/2010/main" val="386238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dirty="0" err="1" smtClean="0"/>
              <a:t>heres</a:t>
            </a:r>
            <a:r>
              <a:rPr lang="en-US" dirty="0" smtClean="0"/>
              <a:t> where we access all</a:t>
            </a:r>
            <a:r>
              <a:rPr lang="en-US" baseline="0" dirty="0" smtClean="0"/>
              <a:t> of the guidelines</a:t>
            </a:r>
            <a:endParaRPr lang="en-NZ" dirty="0"/>
          </a:p>
        </p:txBody>
      </p:sp>
      <p:sp>
        <p:nvSpPr>
          <p:cNvPr id="4" name="Slide Number Placeholder 3"/>
          <p:cNvSpPr>
            <a:spLocks noGrp="1"/>
          </p:cNvSpPr>
          <p:nvPr>
            <p:ph type="sldNum" sz="quarter" idx="10"/>
          </p:nvPr>
        </p:nvSpPr>
        <p:spPr/>
        <p:txBody>
          <a:bodyPr/>
          <a:lstStyle/>
          <a:p>
            <a:fld id="{D08A9034-D036-418B-B1EA-CF026C1E3815}" type="slidenum">
              <a:rPr lang="en-NZ" smtClean="0"/>
              <a:pPr/>
              <a:t>7</a:t>
            </a:fld>
            <a:endParaRPr lang="en-NZ"/>
          </a:p>
        </p:txBody>
      </p:sp>
    </p:spTree>
    <p:extLst>
      <p:ext uri="{BB962C8B-B14F-4D97-AF65-F5344CB8AC3E}">
        <p14:creationId xmlns:p14="http://schemas.microsoft.com/office/powerpoint/2010/main" val="3868799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8</a:t>
            </a:fld>
            <a:endParaRPr lang="en-NZ"/>
          </a:p>
        </p:txBody>
      </p:sp>
    </p:spTree>
    <p:extLst>
      <p:ext uri="{BB962C8B-B14F-4D97-AF65-F5344CB8AC3E}">
        <p14:creationId xmlns:p14="http://schemas.microsoft.com/office/powerpoint/2010/main" val="249780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08A9034-D036-418B-B1EA-CF026C1E3815}" type="slidenum">
              <a:rPr lang="en-NZ" smtClean="0"/>
              <a:pPr/>
              <a:t>9</a:t>
            </a:fld>
            <a:endParaRPr lang="en-NZ"/>
          </a:p>
        </p:txBody>
      </p:sp>
    </p:spTree>
    <p:extLst>
      <p:ext uri="{BB962C8B-B14F-4D97-AF65-F5344CB8AC3E}">
        <p14:creationId xmlns:p14="http://schemas.microsoft.com/office/powerpoint/2010/main" val="1590675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A88448-BD67-4715-855A-80BFA7E01055}" type="datetimeFigureOut">
              <a:rPr lang="en-NZ" smtClean="0"/>
              <a:pPr/>
              <a:t>22/12/2017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F3863BF-E63D-4726-989D-BAD36F2EC7CD}"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88448-BD67-4715-855A-80BFA7E01055}" type="datetimeFigureOut">
              <a:rPr lang="en-NZ" smtClean="0"/>
              <a:pPr/>
              <a:t>22/12/2017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F3863BF-E63D-4726-989D-BAD36F2EC7CD}"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9A88448-BD67-4715-855A-80BFA7E01055}" type="datetimeFigureOut">
              <a:rPr lang="en-NZ" smtClean="0"/>
              <a:pPr/>
              <a:t>22/12/2017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F3863BF-E63D-4726-989D-BAD36F2EC7CD}" type="slidenum">
              <a:rPr lang="en-NZ" smtClean="0"/>
              <a:pPr/>
              <a:t>‹#›</a:t>
            </a:fld>
            <a:endParaRPr lang="en-N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88448-BD67-4715-855A-80BFA7E01055}" type="datetimeFigureOut">
              <a:rPr lang="en-NZ" smtClean="0"/>
              <a:pPr/>
              <a:t>22/12/2017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F3863BF-E63D-4726-989D-BAD36F2EC7CD}" type="slidenum">
              <a:rPr lang="en-NZ" smtClean="0"/>
              <a:pPr/>
              <a:t>‹#›</a:t>
            </a:fld>
            <a:endParaRPr lang="en-NZ"/>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88448-BD67-4715-855A-80BFA7E01055}" type="datetimeFigureOut">
              <a:rPr lang="en-NZ" smtClean="0"/>
              <a:pPr/>
              <a:t>22/12/2017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F3863BF-E63D-4726-989D-BAD36F2EC7CD}"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9A88448-BD67-4715-855A-80BFA7E01055}" type="datetimeFigureOut">
              <a:rPr lang="en-NZ" smtClean="0"/>
              <a:pPr/>
              <a:t>22/12/2017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F3863BF-E63D-4726-989D-BAD36F2EC7CD}" type="slidenum">
              <a:rPr lang="en-NZ" smtClean="0"/>
              <a:pPr/>
              <a:t>‹#›</a:t>
            </a:fld>
            <a:endParaRPr lang="en-NZ"/>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A88448-BD67-4715-855A-80BFA7E01055}" type="datetimeFigureOut">
              <a:rPr lang="en-NZ" smtClean="0"/>
              <a:pPr/>
              <a:t>22/12/2017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F3863BF-E63D-4726-989D-BAD36F2EC7CD}"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A88448-BD67-4715-855A-80BFA7E01055}" type="datetimeFigureOut">
              <a:rPr lang="en-NZ" smtClean="0"/>
              <a:pPr/>
              <a:t>22/12/2017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F3863BF-E63D-4726-989D-BAD36F2EC7CD}"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9A88448-BD67-4715-855A-80BFA7E01055}" type="datetimeFigureOut">
              <a:rPr lang="en-NZ" smtClean="0"/>
              <a:pPr/>
              <a:t>22/12/2017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F3863BF-E63D-4726-989D-BAD36F2EC7CD}"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9A88448-BD67-4715-855A-80BFA7E01055}" type="datetimeFigureOut">
              <a:rPr lang="en-NZ" smtClean="0"/>
              <a:pPr/>
              <a:t>22/12/2017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F3863BF-E63D-4726-989D-BAD36F2EC7CD}" type="slidenum">
              <a:rPr lang="en-NZ" smtClean="0"/>
              <a:pPr/>
              <a:t>‹#›</a:t>
            </a:fld>
            <a:endParaRPr lang="en-N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88448-BD67-4715-855A-80BFA7E01055}" type="datetimeFigureOut">
              <a:rPr lang="en-NZ" smtClean="0"/>
              <a:pPr/>
              <a:t>22/12/2017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F3863BF-E63D-4726-989D-BAD36F2EC7CD}" type="slidenum">
              <a:rPr lang="en-NZ" smtClean="0"/>
              <a:pPr/>
              <a:t>‹#›</a:t>
            </a:fld>
            <a:endParaRPr lang="en-N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9A88448-BD67-4715-855A-80BFA7E01055}" type="datetimeFigureOut">
              <a:rPr lang="en-NZ" smtClean="0"/>
              <a:pPr/>
              <a:t>22/12/2017</a:t>
            </a:fld>
            <a:endParaRPr lang="en-N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N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F3863BF-E63D-4726-989D-BAD36F2EC7CD}" type="slidenum">
              <a:rPr lang="en-NZ" smtClean="0"/>
              <a:pPr/>
              <a:t>‹#›</a:t>
            </a:fld>
            <a:endParaRPr lang="en-N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nzf.org.nz/nzf_2994#nzf_2995"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492896"/>
            <a:ext cx="7416824" cy="864096"/>
          </a:xfrm>
        </p:spPr>
        <p:txBody>
          <a:bodyPr>
            <a:noAutofit/>
          </a:bodyPr>
          <a:lstStyle/>
          <a:p>
            <a:r>
              <a:rPr lang="en-NZ" sz="6000" dirty="0" smtClean="0">
                <a:solidFill>
                  <a:schemeClr val="tx1"/>
                </a:solidFill>
                <a:latin typeface="+mn-lt"/>
              </a:rPr>
              <a:t>Resources for safe prescribing</a:t>
            </a:r>
            <a:endParaRPr lang="en-NZ" sz="4800" dirty="0">
              <a:solidFill>
                <a:schemeClr val="tx1"/>
              </a:solidFill>
              <a:latin typeface="+mn-lt"/>
            </a:endParaRPr>
          </a:p>
        </p:txBody>
      </p:sp>
      <p:sp>
        <p:nvSpPr>
          <p:cNvPr id="3" name="Subtitle 2"/>
          <p:cNvSpPr>
            <a:spLocks noGrp="1"/>
          </p:cNvSpPr>
          <p:nvPr>
            <p:ph type="subTitle" idx="1"/>
          </p:nvPr>
        </p:nvSpPr>
        <p:spPr>
          <a:xfrm>
            <a:off x="1475656" y="3573016"/>
            <a:ext cx="6400800" cy="1473200"/>
          </a:xfrm>
        </p:spPr>
        <p:txBody>
          <a:bodyPr>
            <a:normAutofit fontScale="92500" lnSpcReduction="10000"/>
          </a:bodyPr>
          <a:lstStyle/>
          <a:p>
            <a:pPr algn="r"/>
            <a:r>
              <a:rPr lang="en-NZ" dirty="0" smtClean="0">
                <a:solidFill>
                  <a:srgbClr val="002060"/>
                </a:solidFill>
                <a:latin typeface="+mj-lt"/>
              </a:rPr>
              <a:t>Kristin Gray</a:t>
            </a:r>
          </a:p>
          <a:p>
            <a:pPr algn="r"/>
            <a:r>
              <a:rPr lang="en-NZ" dirty="0" smtClean="0">
                <a:solidFill>
                  <a:srgbClr val="002060"/>
                </a:solidFill>
                <a:latin typeface="+mj-lt"/>
              </a:rPr>
              <a:t>Medicines Information Manager</a:t>
            </a:r>
          </a:p>
          <a:p>
            <a:pPr algn="r"/>
            <a:r>
              <a:rPr lang="en-NZ" dirty="0" smtClean="0">
                <a:solidFill>
                  <a:srgbClr val="002060"/>
                </a:solidFill>
                <a:latin typeface="+mj-lt"/>
              </a:rPr>
              <a:t>Auckland City Hospital Pharmacy</a:t>
            </a:r>
          </a:p>
          <a:p>
            <a:pPr algn="r"/>
            <a:r>
              <a:rPr lang="en-NZ" sz="2400" dirty="0" smtClean="0">
                <a:solidFill>
                  <a:srgbClr val="002060"/>
                </a:solidFill>
                <a:latin typeface="+mj-lt"/>
              </a:rPr>
              <a:t>January 2018</a:t>
            </a:r>
            <a:endParaRPr lang="en-NZ" sz="2400" dirty="0">
              <a:solidFill>
                <a:srgbClr val="00206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Developed for use locally (in this case within Auckland District Health Board)</a:t>
            </a:r>
          </a:p>
          <a:p>
            <a:r>
              <a:rPr lang="en-US" dirty="0" smtClean="0"/>
              <a:t>Easily accessible</a:t>
            </a:r>
          </a:p>
          <a:p>
            <a:r>
              <a:rPr lang="en-US" dirty="0" smtClean="0"/>
              <a:t>Contain supporting evidence for current best practice</a:t>
            </a:r>
          </a:p>
          <a:p>
            <a:r>
              <a:rPr lang="en-US" dirty="0" smtClean="0"/>
              <a:t>Peer-reviewed </a:t>
            </a:r>
          </a:p>
          <a:p>
            <a:r>
              <a:rPr lang="en-US" dirty="0" smtClean="0"/>
              <a:t>Regularly updated (every ~3 years)</a:t>
            </a:r>
            <a:endParaRPr lang="en-NZ" dirty="0"/>
          </a:p>
        </p:txBody>
      </p:sp>
      <p:sp>
        <p:nvSpPr>
          <p:cNvPr id="2" name="Title 1"/>
          <p:cNvSpPr>
            <a:spLocks noGrp="1"/>
          </p:cNvSpPr>
          <p:nvPr>
            <p:ph type="title"/>
          </p:nvPr>
        </p:nvSpPr>
        <p:spPr/>
        <p:txBody>
          <a:bodyPr/>
          <a:lstStyle/>
          <a:p>
            <a:r>
              <a:rPr lang="en-US" dirty="0" smtClean="0"/>
              <a:t>Local hospital guidelines</a:t>
            </a:r>
            <a:endParaRPr lang="en-NZ" dirty="0"/>
          </a:p>
        </p:txBody>
      </p:sp>
    </p:spTree>
    <p:extLst>
      <p:ext uri="{BB962C8B-B14F-4D97-AF65-F5344CB8AC3E}">
        <p14:creationId xmlns:p14="http://schemas.microsoft.com/office/powerpoint/2010/main" val="47828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smtClean="0"/>
              <a:t>Targeted at First Year House Officers</a:t>
            </a:r>
          </a:p>
          <a:p>
            <a:pPr lvl="1"/>
            <a:r>
              <a:rPr lang="en-NZ" dirty="0" smtClean="0"/>
              <a:t>Readily accessible, locally appropriate information</a:t>
            </a:r>
          </a:p>
          <a:p>
            <a:pPr lvl="1"/>
            <a:r>
              <a:rPr lang="en-NZ" dirty="0" smtClean="0"/>
              <a:t>Enable efficient provision of good care to patients with unfamiliar problems</a:t>
            </a:r>
          </a:p>
          <a:p>
            <a:pPr lvl="1"/>
            <a:endParaRPr lang="en-NZ" dirty="0" smtClean="0"/>
          </a:p>
          <a:p>
            <a:r>
              <a:rPr lang="en-NZ" dirty="0" smtClean="0"/>
              <a:t>ADHB</a:t>
            </a:r>
            <a:endParaRPr lang="en-NZ" dirty="0"/>
          </a:p>
        </p:txBody>
      </p:sp>
      <p:sp>
        <p:nvSpPr>
          <p:cNvPr id="2" name="Title 1"/>
          <p:cNvSpPr>
            <a:spLocks noGrp="1"/>
          </p:cNvSpPr>
          <p:nvPr>
            <p:ph type="title"/>
          </p:nvPr>
        </p:nvSpPr>
        <p:spPr/>
        <p:txBody>
          <a:bodyPr/>
          <a:lstStyle/>
          <a:p>
            <a:r>
              <a:rPr lang="en-NZ" dirty="0" smtClean="0"/>
              <a:t>RMO Handbook</a:t>
            </a:r>
            <a:endParaRPr lang="en-NZ" dirty="0"/>
          </a:p>
        </p:txBody>
      </p:sp>
    </p:spTree>
    <p:extLst>
      <p:ext uri="{BB962C8B-B14F-4D97-AF65-F5344CB8AC3E}">
        <p14:creationId xmlns:p14="http://schemas.microsoft.com/office/powerpoint/2010/main" val="1440411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96" t="18851" r="22327" b="3448"/>
          <a:stretch/>
        </p:blipFill>
        <p:spPr bwMode="auto">
          <a:xfrm>
            <a:off x="1043608" y="557367"/>
            <a:ext cx="6912768" cy="595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319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a:p>
        </p:txBody>
      </p:sp>
      <p:sp>
        <p:nvSpPr>
          <p:cNvPr id="2" name="Title 1"/>
          <p:cNvSpPr>
            <a:spLocks noGrp="1"/>
          </p:cNvSpPr>
          <p:nvPr>
            <p:ph type="title"/>
          </p:nvPr>
        </p:nvSpPr>
        <p:spPr/>
        <p:txBody>
          <a:bodyPr/>
          <a:lstStyle/>
          <a:p>
            <a:r>
              <a:rPr lang="en-US" dirty="0" smtClean="0"/>
              <a:t>ADHB Reference Viewer</a:t>
            </a:r>
            <a:endParaRPr lang="en-NZ" dirty="0"/>
          </a:p>
        </p:txBody>
      </p:sp>
      <p:pic>
        <p:nvPicPr>
          <p:cNvPr id="6146" name="Picture 2"/>
          <p:cNvPicPr>
            <a:picLocks noChangeAspect="1" noChangeArrowheads="1"/>
          </p:cNvPicPr>
          <p:nvPr/>
        </p:nvPicPr>
        <p:blipFill>
          <a:blip r:embed="rId3" cstate="print"/>
          <a:srcRect/>
          <a:stretch>
            <a:fillRect/>
          </a:stretch>
        </p:blipFill>
        <p:spPr bwMode="auto">
          <a:xfrm>
            <a:off x="827584" y="2492896"/>
            <a:ext cx="7360742" cy="3167768"/>
          </a:xfrm>
          <a:prstGeom prst="rect">
            <a:avLst/>
          </a:prstGeom>
          <a:noFill/>
          <a:ln w="9525">
            <a:noFill/>
            <a:miter lim="800000"/>
            <a:headEnd/>
            <a:tailEnd/>
          </a:ln>
          <a:effectLst/>
        </p:spPr>
      </p:pic>
      <p:sp>
        <p:nvSpPr>
          <p:cNvPr id="4" name="Rounded Rectangle 3"/>
          <p:cNvSpPr/>
          <p:nvPr/>
        </p:nvSpPr>
        <p:spPr>
          <a:xfrm>
            <a:off x="6444208" y="3140968"/>
            <a:ext cx="1296144" cy="17281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50652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21" t="31297" r="48032" b="18147"/>
          <a:stretch/>
        </p:blipFill>
        <p:spPr bwMode="auto">
          <a:xfrm>
            <a:off x="587946" y="764703"/>
            <a:ext cx="8088510" cy="55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39752" y="2348880"/>
            <a:ext cx="5760640"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p:cNvSpPr txBox="1"/>
          <p:nvPr/>
        </p:nvSpPr>
        <p:spPr>
          <a:xfrm>
            <a:off x="5364088" y="1175789"/>
            <a:ext cx="936104" cy="584775"/>
          </a:xfrm>
          <a:prstGeom prst="rect">
            <a:avLst/>
          </a:prstGeom>
          <a:noFill/>
        </p:spPr>
        <p:txBody>
          <a:bodyPr wrap="square" rtlCol="0">
            <a:spAutoFit/>
          </a:bodyPr>
          <a:lstStyle/>
          <a:p>
            <a:pPr algn="ctr"/>
            <a:r>
              <a:rPr lang="en-NZ" sz="1600" b="1" dirty="0" smtClean="0">
                <a:solidFill>
                  <a:srgbClr val="00B050"/>
                </a:solidFill>
              </a:rPr>
              <a:t>Hospital Specific</a:t>
            </a:r>
            <a:endParaRPr lang="en-NZ" sz="1600" b="1" dirty="0">
              <a:solidFill>
                <a:srgbClr val="00B050"/>
              </a:solidFill>
            </a:endParaRPr>
          </a:p>
        </p:txBody>
      </p:sp>
      <p:sp>
        <p:nvSpPr>
          <p:cNvPr id="15" name="TextBox 14"/>
          <p:cNvSpPr txBox="1"/>
          <p:nvPr/>
        </p:nvSpPr>
        <p:spPr>
          <a:xfrm>
            <a:off x="6876256" y="1268760"/>
            <a:ext cx="936103" cy="338554"/>
          </a:xfrm>
          <a:prstGeom prst="rect">
            <a:avLst/>
          </a:prstGeom>
          <a:noFill/>
        </p:spPr>
        <p:txBody>
          <a:bodyPr wrap="square" rtlCol="0">
            <a:spAutoFit/>
          </a:bodyPr>
          <a:lstStyle/>
          <a:p>
            <a:r>
              <a:rPr lang="en-NZ" sz="1600" b="1" dirty="0" smtClean="0">
                <a:solidFill>
                  <a:srgbClr val="00B0F0"/>
                </a:solidFill>
              </a:rPr>
              <a:t>National</a:t>
            </a:r>
            <a:endParaRPr lang="en-NZ" sz="1600" b="1" dirty="0">
              <a:solidFill>
                <a:srgbClr val="00B0F0"/>
              </a:solidFill>
            </a:endParaRPr>
          </a:p>
        </p:txBody>
      </p:sp>
      <p:cxnSp>
        <p:nvCxnSpPr>
          <p:cNvPr id="14" name="Straight Arrow Connector 13"/>
          <p:cNvCxnSpPr>
            <a:stCxn id="15" idx="2"/>
          </p:cNvCxnSpPr>
          <p:nvPr/>
        </p:nvCxnSpPr>
        <p:spPr>
          <a:xfrm>
            <a:off x="7344308" y="1607314"/>
            <a:ext cx="0" cy="36677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0800000" flipH="1" flipV="1">
            <a:off x="5436096" y="1507607"/>
            <a:ext cx="72008" cy="505913"/>
          </a:xfrm>
          <a:prstGeom prst="curvedConnector4">
            <a:avLst>
              <a:gd name="adj1" fmla="val -317465"/>
              <a:gd name="adj2" fmla="val 99607"/>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381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72" b="8147"/>
          <a:stretch/>
        </p:blipFill>
        <p:spPr bwMode="auto">
          <a:xfrm>
            <a:off x="1718072" y="764704"/>
            <a:ext cx="5940524" cy="519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427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Developed to aid with process of administration, usually </a:t>
            </a:r>
            <a:r>
              <a:rPr lang="en-US" dirty="0" smtClean="0"/>
              <a:t>parenteral but other routes</a:t>
            </a:r>
          </a:p>
          <a:p>
            <a:endParaRPr lang="en-US" dirty="0"/>
          </a:p>
          <a:p>
            <a:r>
              <a:rPr lang="en-US" dirty="0" smtClean="0"/>
              <a:t>Used widely by nursing staff</a:t>
            </a:r>
            <a:endParaRPr lang="en-NZ" dirty="0"/>
          </a:p>
          <a:p>
            <a:pPr marL="0" indent="0">
              <a:buNone/>
            </a:pPr>
            <a:endParaRPr lang="en-US" dirty="0" smtClean="0"/>
          </a:p>
          <a:p>
            <a:r>
              <a:rPr lang="en-US" dirty="0" smtClean="0"/>
              <a:t>Also accompanied with Notes on Injectable Drugs (NOIDs) NZ Hospital Pharmacist Association</a:t>
            </a:r>
          </a:p>
        </p:txBody>
      </p:sp>
      <p:sp>
        <p:nvSpPr>
          <p:cNvPr id="2" name="Title 1"/>
          <p:cNvSpPr>
            <a:spLocks noGrp="1"/>
          </p:cNvSpPr>
          <p:nvPr>
            <p:ph type="title"/>
          </p:nvPr>
        </p:nvSpPr>
        <p:spPr/>
        <p:txBody>
          <a:bodyPr>
            <a:normAutofit fontScale="90000"/>
          </a:bodyPr>
          <a:lstStyle/>
          <a:p>
            <a:r>
              <a:rPr lang="en-US" dirty="0" smtClean="0"/>
              <a:t>Medicines Administration Guidelines</a:t>
            </a:r>
            <a:endParaRPr lang="en-NZ" dirty="0"/>
          </a:p>
        </p:txBody>
      </p:sp>
    </p:spTree>
    <p:extLst>
      <p:ext uri="{BB962C8B-B14F-4D97-AF65-F5344CB8AC3E}">
        <p14:creationId xmlns:p14="http://schemas.microsoft.com/office/powerpoint/2010/main" val="3172882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a:p>
        </p:txBody>
      </p:sp>
      <p:sp>
        <p:nvSpPr>
          <p:cNvPr id="2" name="Title 1"/>
          <p:cNvSpPr>
            <a:spLocks noGrp="1"/>
          </p:cNvSpPr>
          <p:nvPr>
            <p:ph type="title"/>
          </p:nvPr>
        </p:nvSpPr>
        <p:spPr/>
        <p:txBody>
          <a:bodyPr/>
          <a:lstStyle/>
          <a:p>
            <a:endParaRPr lang="en-NZ"/>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64702"/>
            <a:ext cx="3827528" cy="539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233" y="1042792"/>
            <a:ext cx="3339175" cy="4836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11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NZ" dirty="0" smtClean="0"/>
              <a:t>A </a:t>
            </a:r>
            <a:r>
              <a:rPr lang="en-NZ" dirty="0"/>
              <a:t>17 year old Tokelauan woman </a:t>
            </a:r>
            <a:r>
              <a:rPr lang="en-NZ" dirty="0" smtClean="0"/>
              <a:t>is admitted with an acute exacerbation of asthma.  On the post-acute ward round the consultant asks you to prescribe </a:t>
            </a:r>
            <a:r>
              <a:rPr lang="en-NZ" dirty="0" err="1" smtClean="0"/>
              <a:t>Singulair</a:t>
            </a:r>
            <a:endParaRPr lang="en-NZ" dirty="0"/>
          </a:p>
          <a:p>
            <a:pPr marL="0" indent="0">
              <a:buNone/>
            </a:pPr>
            <a:endParaRPr lang="en-NZ" dirty="0" smtClean="0"/>
          </a:p>
        </p:txBody>
      </p:sp>
      <p:sp>
        <p:nvSpPr>
          <p:cNvPr id="2" name="Title 1"/>
          <p:cNvSpPr>
            <a:spLocks noGrp="1"/>
          </p:cNvSpPr>
          <p:nvPr>
            <p:ph type="title"/>
          </p:nvPr>
        </p:nvSpPr>
        <p:spPr/>
        <p:txBody>
          <a:bodyPr>
            <a:normAutofit/>
          </a:bodyPr>
          <a:lstStyle/>
          <a:p>
            <a:r>
              <a:rPr lang="en-NZ" dirty="0" smtClean="0"/>
              <a:t>Clinical scenario </a:t>
            </a:r>
            <a:br>
              <a:rPr lang="en-NZ" dirty="0" smtClean="0"/>
            </a:br>
            <a:r>
              <a:rPr lang="en-NZ" sz="2700" dirty="0" smtClean="0">
                <a:solidFill>
                  <a:srgbClr val="0070C0"/>
                </a:solidFill>
              </a:rPr>
              <a:t>Sudden </a:t>
            </a:r>
            <a:r>
              <a:rPr lang="en-NZ" sz="2700" dirty="0">
                <a:solidFill>
                  <a:srgbClr val="0070C0"/>
                </a:solidFill>
              </a:rPr>
              <a:t>onset shortness of breath (Resp04)</a:t>
            </a:r>
          </a:p>
        </p:txBody>
      </p:sp>
    </p:spTree>
    <p:extLst>
      <p:ext uri="{BB962C8B-B14F-4D97-AF65-F5344CB8AC3E}">
        <p14:creationId xmlns:p14="http://schemas.microsoft.com/office/powerpoint/2010/main" val="1826631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dirty="0"/>
          </a:p>
        </p:txBody>
      </p:sp>
      <p:sp>
        <p:nvSpPr>
          <p:cNvPr id="4" name="Title 3"/>
          <p:cNvSpPr>
            <a:spLocks noGrp="1"/>
          </p:cNvSpPr>
          <p:nvPr>
            <p:ph type="title"/>
          </p:nvPr>
        </p:nvSpPr>
        <p:spPr/>
        <p:txBody>
          <a:bodyPr/>
          <a:lstStyle/>
          <a:p>
            <a:endParaRPr lang="en-N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114551" y="70994"/>
            <a:ext cx="49149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3139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2119256"/>
            <a:ext cx="6196405" cy="3830023"/>
          </a:xfrm>
        </p:spPr>
        <p:txBody>
          <a:bodyPr>
            <a:normAutofit lnSpcReduction="10000"/>
          </a:bodyPr>
          <a:lstStyle/>
          <a:p>
            <a:r>
              <a:rPr lang="en-NZ" dirty="0" smtClean="0"/>
              <a:t>Clinical Pharmacists</a:t>
            </a:r>
          </a:p>
          <a:p>
            <a:pPr marL="365760" lvl="1" indent="0">
              <a:buNone/>
            </a:pPr>
            <a:r>
              <a:rPr lang="en-NZ" dirty="0" smtClean="0"/>
              <a:t>- Ward-based or team-based</a:t>
            </a:r>
            <a:br>
              <a:rPr lang="en-NZ" dirty="0" smtClean="0"/>
            </a:br>
            <a:endParaRPr lang="en-NZ" dirty="0" smtClean="0"/>
          </a:p>
          <a:p>
            <a:r>
              <a:rPr lang="en-NZ" dirty="0" smtClean="0"/>
              <a:t>Medicines Information </a:t>
            </a:r>
            <a:r>
              <a:rPr lang="en-NZ" dirty="0" smtClean="0"/>
              <a:t>departments</a:t>
            </a:r>
          </a:p>
          <a:p>
            <a:pPr lvl="1"/>
            <a:r>
              <a:rPr lang="en-NZ" dirty="0"/>
              <a:t>Larger hospitals</a:t>
            </a:r>
          </a:p>
          <a:p>
            <a:pPr lvl="1"/>
            <a:endParaRPr lang="en-NZ" dirty="0" smtClean="0"/>
          </a:p>
          <a:p>
            <a:r>
              <a:rPr lang="en-NZ" dirty="0"/>
              <a:t>Good knowledge on the existence of local policies and general drug </a:t>
            </a:r>
            <a:r>
              <a:rPr lang="en-NZ" dirty="0" smtClean="0"/>
              <a:t>information</a:t>
            </a:r>
          </a:p>
          <a:p>
            <a:endParaRPr lang="en-NZ" dirty="0" smtClean="0"/>
          </a:p>
          <a:p>
            <a:r>
              <a:rPr lang="en-US" dirty="0"/>
              <a:t>Clinical </a:t>
            </a:r>
            <a:r>
              <a:rPr lang="en-US" dirty="0" smtClean="0"/>
              <a:t>support</a:t>
            </a:r>
            <a:endParaRPr lang="en-NZ" dirty="0" smtClean="0"/>
          </a:p>
          <a:p>
            <a:pPr>
              <a:buNone/>
            </a:pPr>
            <a:endParaRPr lang="en-US" dirty="0" smtClean="0"/>
          </a:p>
        </p:txBody>
      </p:sp>
      <p:sp>
        <p:nvSpPr>
          <p:cNvPr id="2" name="Title 1"/>
          <p:cNvSpPr>
            <a:spLocks noGrp="1"/>
          </p:cNvSpPr>
          <p:nvPr>
            <p:ph type="title"/>
          </p:nvPr>
        </p:nvSpPr>
        <p:spPr/>
        <p:txBody>
          <a:bodyPr>
            <a:normAutofit/>
          </a:bodyPr>
          <a:lstStyle/>
          <a:p>
            <a:r>
              <a:rPr lang="en-NZ" dirty="0" smtClean="0">
                <a:latin typeface="+mn-lt"/>
              </a:rPr>
              <a:t>The role of the pharmacist</a:t>
            </a:r>
            <a:endParaRPr lang="en-NZ" dirty="0">
              <a:latin typeface="+mn-lt"/>
            </a:endParaRPr>
          </a:p>
        </p:txBody>
      </p:sp>
    </p:spTree>
    <p:extLst>
      <p:ext uri="{BB962C8B-B14F-4D97-AF65-F5344CB8AC3E}">
        <p14:creationId xmlns:p14="http://schemas.microsoft.com/office/powerpoint/2010/main" val="460582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just">
              <a:buNone/>
            </a:pPr>
            <a:r>
              <a:rPr lang="en-NZ" dirty="0" smtClean="0"/>
              <a:t>A </a:t>
            </a:r>
            <a:r>
              <a:rPr lang="en-NZ" dirty="0"/>
              <a:t>17 year old Tokelauan woman </a:t>
            </a:r>
            <a:r>
              <a:rPr lang="en-NZ" dirty="0" smtClean="0"/>
              <a:t>is admitted with an acute exacerbation of asthma.  On the post-acute ward round the consultant asks you to prescribe “</a:t>
            </a:r>
            <a:r>
              <a:rPr lang="en-NZ" dirty="0" err="1" smtClean="0"/>
              <a:t>Singulair</a:t>
            </a:r>
            <a:r>
              <a:rPr lang="en-NZ" dirty="0" smtClean="0"/>
              <a:t>”</a:t>
            </a:r>
            <a:endParaRPr lang="en-NZ" dirty="0"/>
          </a:p>
          <a:p>
            <a:endParaRPr lang="en-NZ" dirty="0" smtClean="0"/>
          </a:p>
          <a:p>
            <a:r>
              <a:rPr lang="en-NZ" dirty="0"/>
              <a:t>What is </a:t>
            </a:r>
            <a:r>
              <a:rPr lang="en-NZ" dirty="0" err="1"/>
              <a:t>Singulair</a:t>
            </a:r>
            <a:r>
              <a:rPr lang="en-NZ" dirty="0"/>
              <a:t>?</a:t>
            </a:r>
          </a:p>
          <a:p>
            <a:r>
              <a:rPr lang="en-NZ" dirty="0"/>
              <a:t>What’s the dose?</a:t>
            </a:r>
          </a:p>
          <a:p>
            <a:r>
              <a:rPr lang="en-NZ" dirty="0"/>
              <a:t>Any side effects?</a:t>
            </a:r>
          </a:p>
          <a:p>
            <a:r>
              <a:rPr lang="en-NZ" dirty="0"/>
              <a:t>Any </a:t>
            </a:r>
            <a:r>
              <a:rPr lang="en-NZ" dirty="0" smtClean="0"/>
              <a:t>interactions?</a:t>
            </a:r>
          </a:p>
          <a:p>
            <a:r>
              <a:rPr lang="en-NZ" dirty="0" smtClean="0"/>
              <a:t>Is there a resource to help you?</a:t>
            </a:r>
            <a:endParaRPr lang="en-NZ" dirty="0"/>
          </a:p>
        </p:txBody>
      </p:sp>
      <p:sp>
        <p:nvSpPr>
          <p:cNvPr id="2" name="Title 1"/>
          <p:cNvSpPr>
            <a:spLocks noGrp="1"/>
          </p:cNvSpPr>
          <p:nvPr>
            <p:ph type="title"/>
          </p:nvPr>
        </p:nvSpPr>
        <p:spPr/>
        <p:txBody>
          <a:bodyPr>
            <a:normAutofit/>
          </a:bodyPr>
          <a:lstStyle/>
          <a:p>
            <a:r>
              <a:rPr lang="en-NZ" dirty="0" smtClean="0"/>
              <a:t>Clinical scenario </a:t>
            </a:r>
            <a:br>
              <a:rPr lang="en-NZ" dirty="0" smtClean="0"/>
            </a:br>
            <a:r>
              <a:rPr lang="en-NZ" sz="2700" dirty="0" smtClean="0">
                <a:solidFill>
                  <a:srgbClr val="0070C0"/>
                </a:solidFill>
              </a:rPr>
              <a:t>Sudden </a:t>
            </a:r>
            <a:r>
              <a:rPr lang="en-NZ" sz="2700" dirty="0">
                <a:solidFill>
                  <a:srgbClr val="0070C0"/>
                </a:solidFill>
              </a:rPr>
              <a:t>onset shortness of breath (Resp04)</a:t>
            </a:r>
          </a:p>
        </p:txBody>
      </p:sp>
    </p:spTree>
    <p:extLst>
      <p:ext uri="{BB962C8B-B14F-4D97-AF65-F5344CB8AC3E}">
        <p14:creationId xmlns:p14="http://schemas.microsoft.com/office/powerpoint/2010/main" val="4216100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NZ" dirty="0" smtClean="0"/>
              <a:t>Launched July 2012</a:t>
            </a:r>
          </a:p>
          <a:p>
            <a:pPr>
              <a:buNone/>
            </a:pPr>
            <a:r>
              <a:rPr lang="en-NZ" dirty="0" smtClean="0"/>
              <a:t>Four main components:</a:t>
            </a:r>
          </a:p>
          <a:p>
            <a:r>
              <a:rPr lang="en-NZ" dirty="0" smtClean="0"/>
              <a:t>general notes on medicines use</a:t>
            </a:r>
          </a:p>
          <a:p>
            <a:r>
              <a:rPr lang="en-NZ" dirty="0" smtClean="0"/>
              <a:t>practical notes on specific therapeutic categories </a:t>
            </a:r>
          </a:p>
          <a:p>
            <a:r>
              <a:rPr lang="en-NZ" dirty="0" smtClean="0"/>
              <a:t>detailed monographs of individual medicines </a:t>
            </a:r>
          </a:p>
          <a:p>
            <a:r>
              <a:rPr lang="en-NZ" dirty="0" smtClean="0"/>
              <a:t>details of preparations available and relevant subsidy information</a:t>
            </a:r>
            <a:endParaRPr lang="en-NZ" dirty="0"/>
          </a:p>
        </p:txBody>
      </p:sp>
      <p:sp>
        <p:nvSpPr>
          <p:cNvPr id="2" name="Title 1"/>
          <p:cNvSpPr>
            <a:spLocks noGrp="1"/>
          </p:cNvSpPr>
          <p:nvPr>
            <p:ph type="title"/>
          </p:nvPr>
        </p:nvSpPr>
        <p:spPr/>
        <p:txBody>
          <a:bodyPr/>
          <a:lstStyle/>
          <a:p>
            <a:r>
              <a:rPr lang="en-NZ" dirty="0" smtClean="0"/>
              <a:t>New Zealand Formulary</a:t>
            </a:r>
            <a:endParaRPr lang="en-NZ" dirty="0"/>
          </a:p>
        </p:txBody>
      </p:sp>
    </p:spTree>
    <p:extLst>
      <p:ext uri="{BB962C8B-B14F-4D97-AF65-F5344CB8AC3E}">
        <p14:creationId xmlns:p14="http://schemas.microsoft.com/office/powerpoint/2010/main" val="502841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dirty="0"/>
          </a:p>
        </p:txBody>
      </p:sp>
      <p:sp>
        <p:nvSpPr>
          <p:cNvPr id="2" name="Title 1"/>
          <p:cNvSpPr>
            <a:spLocks noGrp="1"/>
          </p:cNvSpPr>
          <p:nvPr>
            <p:ph type="title"/>
          </p:nvPr>
        </p:nvSpPr>
        <p:spPr/>
        <p:txBody>
          <a:bodyPr/>
          <a:lstStyle/>
          <a:p>
            <a:endParaRPr lang="en-NZ" dirty="0"/>
          </a:p>
        </p:txBody>
      </p:sp>
      <p:pic>
        <p:nvPicPr>
          <p:cNvPr id="2050" name="Picture 2"/>
          <p:cNvPicPr>
            <a:picLocks noChangeAspect="1" noChangeArrowheads="1"/>
          </p:cNvPicPr>
          <p:nvPr/>
        </p:nvPicPr>
        <p:blipFill>
          <a:blip r:embed="rId3" cstate="print"/>
          <a:srcRect/>
          <a:stretch>
            <a:fillRect/>
          </a:stretch>
        </p:blipFill>
        <p:spPr bwMode="auto">
          <a:xfrm>
            <a:off x="844167" y="836712"/>
            <a:ext cx="5300460" cy="3603627"/>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2987824" y="2638525"/>
            <a:ext cx="5288394" cy="3578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Zealand Formulary</a:t>
            </a:r>
            <a:endParaRPr lang="en-NZ"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44824"/>
            <a:ext cx="6612941" cy="424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8299" t="33457" r="55312" b="64691"/>
          <a:stretch/>
        </p:blipFill>
        <p:spPr bwMode="auto">
          <a:xfrm>
            <a:off x="2555776" y="2327508"/>
            <a:ext cx="936104" cy="15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171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dirty="0"/>
          </a:p>
        </p:txBody>
      </p:sp>
      <p:sp>
        <p:nvSpPr>
          <p:cNvPr id="2" name="Title 1"/>
          <p:cNvSpPr>
            <a:spLocks noGrp="1"/>
          </p:cNvSpPr>
          <p:nvPr>
            <p:ph type="title"/>
          </p:nvPr>
        </p:nvSpPr>
        <p:spPr>
          <a:xfrm>
            <a:off x="478432" y="260648"/>
            <a:ext cx="8229600" cy="1252728"/>
          </a:xfrm>
        </p:spPr>
        <p:txBody>
          <a:bodyPr/>
          <a:lstStyle/>
          <a:p>
            <a:r>
              <a:rPr lang="en-US" dirty="0" smtClean="0"/>
              <a:t>Handy Hints</a:t>
            </a:r>
            <a:endParaRPr lang="en-NZ"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88840"/>
            <a:ext cx="755504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75856" y="2420888"/>
            <a:ext cx="3096344"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NZ" dirty="0" smtClean="0"/>
              <a:t>Click for NZ DATASHEET</a:t>
            </a:r>
            <a:endParaRPr lang="en-NZ" dirty="0"/>
          </a:p>
        </p:txBody>
      </p:sp>
      <p:sp>
        <p:nvSpPr>
          <p:cNvPr id="6" name="TextBox 5"/>
          <p:cNvSpPr txBox="1"/>
          <p:nvPr/>
        </p:nvSpPr>
        <p:spPr>
          <a:xfrm>
            <a:off x="5148064" y="5692606"/>
            <a:ext cx="3096344"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NZ" dirty="0" smtClean="0"/>
              <a:t>Hover mouse for </a:t>
            </a:r>
            <a:endParaRPr lang="en-NZ" dirty="0"/>
          </a:p>
          <a:p>
            <a:r>
              <a:rPr lang="en-NZ" dirty="0" smtClean="0"/>
              <a:t>FUNDING RESTRICTIONS</a:t>
            </a:r>
          </a:p>
        </p:txBody>
      </p:sp>
    </p:spTree>
    <p:extLst>
      <p:ext uri="{BB962C8B-B14F-4D97-AF65-F5344CB8AC3E}">
        <p14:creationId xmlns:p14="http://schemas.microsoft.com/office/powerpoint/2010/main" val="167437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a:p>
        </p:txBody>
      </p:sp>
      <p:sp>
        <p:nvSpPr>
          <p:cNvPr id="2" name="Title 1"/>
          <p:cNvSpPr>
            <a:spLocks noGrp="1"/>
          </p:cNvSpPr>
          <p:nvPr>
            <p:ph type="title"/>
          </p:nvPr>
        </p:nvSpPr>
        <p:spPr/>
        <p:txBody>
          <a:bodyPr/>
          <a:lstStyle/>
          <a:p>
            <a:r>
              <a:rPr lang="en-US" dirty="0" smtClean="0"/>
              <a:t>Links to the datasheet</a:t>
            </a:r>
            <a:endParaRPr lang="en-NZ"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r="11775" b="89792"/>
          <a:stretch/>
        </p:blipFill>
        <p:spPr bwMode="auto">
          <a:xfrm>
            <a:off x="899593" y="2015356"/>
            <a:ext cx="7149966" cy="79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545" t="10208" b="66036"/>
          <a:stretch/>
        </p:blipFill>
        <p:spPr bwMode="auto">
          <a:xfrm>
            <a:off x="899592" y="2806702"/>
            <a:ext cx="5871939" cy="184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502" r="11775" b="47887"/>
          <a:stretch/>
        </p:blipFill>
        <p:spPr bwMode="auto">
          <a:xfrm>
            <a:off x="899592" y="4534894"/>
            <a:ext cx="7149967" cy="152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6012160" y="2806702"/>
            <a:ext cx="2037398" cy="3248368"/>
          </a:xfrm>
          <a:prstGeom prst="rect">
            <a:avLst/>
          </a:prstGeom>
          <a:solidFill>
            <a:schemeClr val="bg1">
              <a:lumMod val="85000"/>
            </a:schemeClr>
          </a:solidFill>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NZ" dirty="0" smtClean="0">
                <a:solidFill>
                  <a:schemeClr val="bg1">
                    <a:lumMod val="85000"/>
                  </a:schemeClr>
                </a:solidFill>
              </a:rPr>
              <a:t>5 pages</a:t>
            </a:r>
          </a:p>
          <a:p>
            <a:pPr>
              <a:buFont typeface="Arial" pitchFamily="34" charset="0"/>
              <a:buNone/>
            </a:pPr>
            <a:r>
              <a:rPr lang="en-NZ" dirty="0" smtClean="0"/>
              <a:t>Uses</a:t>
            </a:r>
          </a:p>
          <a:p>
            <a:r>
              <a:rPr lang="en-NZ" dirty="0" smtClean="0"/>
              <a:t>Actions</a:t>
            </a:r>
          </a:p>
          <a:p>
            <a:r>
              <a:rPr lang="en-NZ" dirty="0" smtClean="0"/>
              <a:t>Pharmacokinetics</a:t>
            </a:r>
          </a:p>
          <a:p>
            <a:r>
              <a:rPr lang="en-NZ" dirty="0" smtClean="0"/>
              <a:t>Indications</a:t>
            </a:r>
          </a:p>
          <a:p>
            <a:pPr marL="0" indent="0">
              <a:buFont typeface="Arial" pitchFamily="34" charset="0"/>
              <a:buNone/>
            </a:pPr>
            <a:r>
              <a:rPr lang="en-NZ" dirty="0" smtClean="0"/>
              <a:t>Dosage &amp; administration</a:t>
            </a:r>
          </a:p>
          <a:p>
            <a:pPr>
              <a:buFont typeface="Arial" pitchFamily="34" charset="0"/>
              <a:buNone/>
            </a:pPr>
            <a:r>
              <a:rPr lang="en-NZ" dirty="0" smtClean="0"/>
              <a:t>Contraindications</a:t>
            </a:r>
          </a:p>
          <a:p>
            <a:pPr marL="0" indent="0">
              <a:buFont typeface="Arial" pitchFamily="34" charset="0"/>
              <a:buNone/>
            </a:pPr>
            <a:r>
              <a:rPr lang="en-NZ" dirty="0" smtClean="0"/>
              <a:t>Warnings &amp; Precautions</a:t>
            </a:r>
          </a:p>
          <a:p>
            <a:pPr>
              <a:buFont typeface="Arial" pitchFamily="34" charset="0"/>
              <a:buNone/>
            </a:pPr>
            <a:r>
              <a:rPr lang="en-NZ" dirty="0" smtClean="0"/>
              <a:t>Adverse effects</a:t>
            </a:r>
          </a:p>
          <a:p>
            <a:pPr>
              <a:buFont typeface="Arial" pitchFamily="34" charset="0"/>
              <a:buNone/>
            </a:pPr>
            <a:r>
              <a:rPr lang="en-NZ" dirty="0" smtClean="0"/>
              <a:t>Interactions</a:t>
            </a:r>
          </a:p>
          <a:p>
            <a:pPr>
              <a:buFont typeface="Arial" pitchFamily="34" charset="0"/>
              <a:buNone/>
            </a:pPr>
            <a:r>
              <a:rPr lang="en-NZ" dirty="0" smtClean="0"/>
              <a:t>Overdose</a:t>
            </a:r>
          </a:p>
          <a:p>
            <a:endParaRPr lang="en-NZ" dirty="0" smtClean="0"/>
          </a:p>
          <a:p>
            <a:endParaRPr lang="en-NZ" dirty="0"/>
          </a:p>
        </p:txBody>
      </p:sp>
    </p:spTree>
    <p:extLst>
      <p:ext uri="{BB962C8B-B14F-4D97-AF65-F5344CB8AC3E}">
        <p14:creationId xmlns:p14="http://schemas.microsoft.com/office/powerpoint/2010/main" val="597508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Information provided by manufacturer regarding licensed:</a:t>
            </a:r>
          </a:p>
          <a:p>
            <a:pPr marL="0" indent="0">
              <a:buNone/>
            </a:pPr>
            <a:r>
              <a:rPr lang="en-NZ" dirty="0"/>
              <a:t> </a:t>
            </a:r>
            <a:r>
              <a:rPr lang="en-NZ" dirty="0" smtClean="0"/>
              <a:t>          - dosing</a:t>
            </a:r>
          </a:p>
          <a:p>
            <a:pPr marL="0" indent="0">
              <a:buNone/>
            </a:pPr>
            <a:r>
              <a:rPr lang="en-NZ" dirty="0"/>
              <a:t> </a:t>
            </a:r>
            <a:r>
              <a:rPr lang="en-NZ" dirty="0" smtClean="0"/>
              <a:t>          - route(s) of administration</a:t>
            </a:r>
          </a:p>
          <a:p>
            <a:pPr marL="0" indent="0">
              <a:buNone/>
            </a:pPr>
            <a:r>
              <a:rPr lang="en-NZ" dirty="0"/>
              <a:t> </a:t>
            </a:r>
            <a:r>
              <a:rPr lang="en-NZ" dirty="0" smtClean="0"/>
              <a:t>          - ADR’s as per the licensing clinical trials (+/- 	post-  	marketing surveillance)</a:t>
            </a:r>
          </a:p>
          <a:p>
            <a:pPr marL="0" indent="0">
              <a:buNone/>
            </a:pPr>
            <a:r>
              <a:rPr lang="en-NZ" dirty="0"/>
              <a:t> </a:t>
            </a:r>
            <a:r>
              <a:rPr lang="en-NZ" dirty="0" smtClean="0"/>
              <a:t>          - pharmacokinetics</a:t>
            </a:r>
          </a:p>
          <a:p>
            <a:pPr marL="0" indent="0">
              <a:buNone/>
            </a:pPr>
            <a:r>
              <a:rPr lang="en-NZ" dirty="0"/>
              <a:t> </a:t>
            </a:r>
            <a:r>
              <a:rPr lang="en-NZ" dirty="0" smtClean="0"/>
              <a:t>          - very limited information on special populations </a:t>
            </a:r>
            <a:endParaRPr lang="en-NZ" dirty="0"/>
          </a:p>
        </p:txBody>
      </p:sp>
      <p:sp>
        <p:nvSpPr>
          <p:cNvPr id="3" name="Title 2"/>
          <p:cNvSpPr>
            <a:spLocks noGrp="1"/>
          </p:cNvSpPr>
          <p:nvPr>
            <p:ph type="title"/>
          </p:nvPr>
        </p:nvSpPr>
        <p:spPr/>
        <p:txBody>
          <a:bodyPr>
            <a:normAutofit fontScale="90000"/>
          </a:bodyPr>
          <a:lstStyle/>
          <a:p>
            <a:r>
              <a:rPr lang="en-NZ" dirty="0" smtClean="0"/>
              <a:t>What information can I find in a datasheet?</a:t>
            </a:r>
            <a:endParaRPr lang="en-NZ" dirty="0"/>
          </a:p>
        </p:txBody>
      </p:sp>
    </p:spTree>
    <p:extLst>
      <p:ext uri="{BB962C8B-B14F-4D97-AF65-F5344CB8AC3E}">
        <p14:creationId xmlns:p14="http://schemas.microsoft.com/office/powerpoint/2010/main" val="678946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a:p>
        </p:txBody>
      </p:sp>
      <p:sp>
        <p:nvSpPr>
          <p:cNvPr id="2" name="Title 1"/>
          <p:cNvSpPr>
            <a:spLocks noGrp="1"/>
          </p:cNvSpPr>
          <p:nvPr>
            <p:ph type="title"/>
          </p:nvPr>
        </p:nvSpPr>
        <p:spPr/>
        <p:txBody>
          <a:bodyPr/>
          <a:lstStyle/>
          <a:p>
            <a:endParaRPr lang="en-N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38792"/>
            <a:ext cx="7632848" cy="496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57879">
            <a:off x="644140" y="2535907"/>
            <a:ext cx="7908835" cy="2491824"/>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cxnSp>
        <p:nvCxnSpPr>
          <p:cNvPr id="7" name="Straight Arrow Connector 6"/>
          <p:cNvCxnSpPr/>
          <p:nvPr/>
        </p:nvCxnSpPr>
        <p:spPr>
          <a:xfrm flipV="1">
            <a:off x="2267744" y="1268760"/>
            <a:ext cx="14401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763688" y="142070"/>
            <a:ext cx="0"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92859" y="342128"/>
            <a:ext cx="3096344"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NZ" dirty="0" smtClean="0"/>
              <a:t>Click for drug INTERACTIONS</a:t>
            </a:r>
          </a:p>
        </p:txBody>
      </p:sp>
    </p:spTree>
    <p:extLst>
      <p:ext uri="{BB962C8B-B14F-4D97-AF65-F5344CB8AC3E}">
        <p14:creationId xmlns:p14="http://schemas.microsoft.com/office/powerpoint/2010/main" val="121971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NZ" dirty="0" smtClean="0">
                <a:solidFill>
                  <a:schemeClr val="bg1">
                    <a:lumMod val="65000"/>
                  </a:schemeClr>
                </a:solidFill>
              </a:rPr>
              <a:t>A 17 year old Tokelauan woman is admitted with an acute exacerbation of asthma.  On the post-acute ward round the consultant asks you to prescribe </a:t>
            </a:r>
            <a:r>
              <a:rPr lang="en-NZ" dirty="0" err="1" smtClean="0">
                <a:solidFill>
                  <a:schemeClr val="bg1">
                    <a:lumMod val="65000"/>
                  </a:schemeClr>
                </a:solidFill>
              </a:rPr>
              <a:t>Singulair</a:t>
            </a:r>
            <a:endParaRPr lang="en-NZ" dirty="0" smtClean="0">
              <a:solidFill>
                <a:schemeClr val="bg1">
                  <a:lumMod val="65000"/>
                </a:schemeClr>
              </a:solidFill>
            </a:endParaRPr>
          </a:p>
          <a:p>
            <a:endParaRPr lang="en-NZ" dirty="0" smtClean="0"/>
          </a:p>
          <a:p>
            <a:r>
              <a:rPr lang="en-NZ" dirty="0" smtClean="0"/>
              <a:t>When she is discharged, what will it cost her to continue </a:t>
            </a:r>
            <a:r>
              <a:rPr lang="en-NZ" dirty="0" err="1" smtClean="0"/>
              <a:t>Montelukast</a:t>
            </a:r>
            <a:r>
              <a:rPr lang="en-NZ" dirty="0" smtClean="0"/>
              <a:t>?</a:t>
            </a:r>
            <a:endParaRPr lang="en-NZ" dirty="0"/>
          </a:p>
        </p:txBody>
      </p:sp>
      <p:sp>
        <p:nvSpPr>
          <p:cNvPr id="2" name="Title 1"/>
          <p:cNvSpPr>
            <a:spLocks noGrp="1"/>
          </p:cNvSpPr>
          <p:nvPr>
            <p:ph type="title"/>
          </p:nvPr>
        </p:nvSpPr>
        <p:spPr>
          <a:xfrm>
            <a:off x="1115616" y="836712"/>
            <a:ext cx="6965245" cy="1202485"/>
          </a:xfrm>
        </p:spPr>
        <p:txBody>
          <a:bodyPr>
            <a:normAutofit fontScale="90000"/>
          </a:bodyPr>
          <a:lstStyle/>
          <a:p>
            <a:r>
              <a:rPr lang="en-NZ" dirty="0" smtClean="0"/>
              <a:t>Clinical scenario </a:t>
            </a:r>
            <a:br>
              <a:rPr lang="en-NZ" dirty="0" smtClean="0"/>
            </a:br>
            <a:r>
              <a:rPr lang="en-NZ" sz="3100" dirty="0" smtClean="0">
                <a:solidFill>
                  <a:srgbClr val="0070C0"/>
                </a:solidFill>
              </a:rPr>
              <a:t>Sudden </a:t>
            </a:r>
            <a:r>
              <a:rPr lang="en-NZ" sz="3100" dirty="0">
                <a:solidFill>
                  <a:srgbClr val="0070C0"/>
                </a:solidFill>
              </a:rPr>
              <a:t>onset shortness of breath (Resp04)</a:t>
            </a:r>
          </a:p>
        </p:txBody>
      </p:sp>
    </p:spTree>
    <p:extLst>
      <p:ext uri="{BB962C8B-B14F-4D97-AF65-F5344CB8AC3E}">
        <p14:creationId xmlns:p14="http://schemas.microsoft.com/office/powerpoint/2010/main" val="2837681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Links to </a:t>
            </a:r>
            <a:r>
              <a:rPr lang="en-US" dirty="0" err="1" smtClean="0"/>
              <a:t>Pharmac</a:t>
            </a:r>
            <a:r>
              <a:rPr lang="en-US" dirty="0" smtClean="0"/>
              <a:t> website</a:t>
            </a:r>
          </a:p>
          <a:p>
            <a:r>
              <a:rPr lang="en-US" dirty="0" smtClean="0"/>
              <a:t>Links to Special Authority forms</a:t>
            </a:r>
          </a:p>
        </p:txBody>
      </p:sp>
      <p:sp>
        <p:nvSpPr>
          <p:cNvPr id="2" name="Title 1"/>
          <p:cNvSpPr>
            <a:spLocks noGrp="1"/>
          </p:cNvSpPr>
          <p:nvPr>
            <p:ph type="title"/>
          </p:nvPr>
        </p:nvSpPr>
        <p:spPr/>
        <p:txBody>
          <a:bodyPr/>
          <a:lstStyle/>
          <a:p>
            <a:r>
              <a:rPr lang="en-US" dirty="0" smtClean="0"/>
              <a:t>Funding Status</a:t>
            </a:r>
            <a:endParaRPr lang="en-NZ" dirty="0"/>
          </a:p>
        </p:txBody>
      </p:sp>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500" t="68148"/>
          <a:stretch/>
        </p:blipFill>
        <p:spPr bwMode="auto">
          <a:xfrm>
            <a:off x="1115616" y="3789040"/>
            <a:ext cx="68580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244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2636912"/>
            <a:ext cx="7056784" cy="3603812"/>
          </a:xfrm>
        </p:spPr>
        <p:txBody>
          <a:bodyPr/>
          <a:lstStyle/>
          <a:p>
            <a:pPr lvl="1"/>
            <a:r>
              <a:rPr lang="en-NZ" dirty="0"/>
              <a:t>What are they</a:t>
            </a:r>
            <a:r>
              <a:rPr lang="en-NZ" dirty="0" smtClean="0"/>
              <a:t>? (Why do I need to learn about them?)</a:t>
            </a:r>
          </a:p>
          <a:p>
            <a:pPr marL="365760" lvl="1" indent="0">
              <a:buNone/>
            </a:pPr>
            <a:endParaRPr lang="en-NZ" dirty="0"/>
          </a:p>
          <a:p>
            <a:pPr lvl="1"/>
            <a:r>
              <a:rPr lang="en-NZ" dirty="0"/>
              <a:t>Where are they</a:t>
            </a:r>
            <a:r>
              <a:rPr lang="en-NZ" dirty="0" smtClean="0"/>
              <a:t>? (</a:t>
            </a:r>
            <a:r>
              <a:rPr lang="en-NZ" dirty="0"/>
              <a:t>H</a:t>
            </a:r>
            <a:r>
              <a:rPr lang="en-NZ" dirty="0" smtClean="0"/>
              <a:t>ow do I access them?)</a:t>
            </a:r>
          </a:p>
          <a:p>
            <a:pPr marL="365760" lvl="1" indent="0">
              <a:buNone/>
            </a:pPr>
            <a:endParaRPr lang="en-NZ" dirty="0"/>
          </a:p>
          <a:p>
            <a:pPr lvl="1"/>
            <a:r>
              <a:rPr lang="en-NZ" dirty="0"/>
              <a:t>Are they any good</a:t>
            </a:r>
            <a:r>
              <a:rPr lang="en-NZ" dirty="0" smtClean="0"/>
              <a:t>? (When would I use them?)</a:t>
            </a:r>
            <a:endParaRPr lang="en-NZ" dirty="0"/>
          </a:p>
        </p:txBody>
      </p:sp>
      <p:sp>
        <p:nvSpPr>
          <p:cNvPr id="2" name="Title 1"/>
          <p:cNvSpPr>
            <a:spLocks noGrp="1"/>
          </p:cNvSpPr>
          <p:nvPr>
            <p:ph type="title"/>
          </p:nvPr>
        </p:nvSpPr>
        <p:spPr/>
        <p:txBody>
          <a:bodyPr/>
          <a:lstStyle/>
          <a:p>
            <a:r>
              <a:rPr lang="en-NZ" dirty="0" smtClean="0"/>
              <a:t>Introduction to Resources</a:t>
            </a:r>
            <a:endParaRPr lang="en-US" dirty="0"/>
          </a:p>
        </p:txBody>
      </p:sp>
    </p:spTree>
    <p:extLst>
      <p:ext uri="{BB962C8B-B14F-4D97-AF65-F5344CB8AC3E}">
        <p14:creationId xmlns:p14="http://schemas.microsoft.com/office/powerpoint/2010/main" val="3933711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a:p>
        </p:txBody>
      </p:sp>
      <p:sp>
        <p:nvSpPr>
          <p:cNvPr id="2" name="Title 1"/>
          <p:cNvSpPr>
            <a:spLocks noGrp="1"/>
          </p:cNvSpPr>
          <p:nvPr>
            <p:ph type="title"/>
          </p:nvPr>
        </p:nvSpPr>
        <p:spPr/>
        <p:txBody>
          <a:bodyPr/>
          <a:lstStyle/>
          <a:p>
            <a:r>
              <a:rPr lang="en-US" dirty="0" smtClean="0"/>
              <a:t>Special Authority</a:t>
            </a:r>
            <a:endParaRPr lang="en-NZ"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855"/>
          <a:stretch/>
        </p:blipFill>
        <p:spPr bwMode="auto">
          <a:xfrm>
            <a:off x="971600" y="2065413"/>
            <a:ext cx="7208837" cy="385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301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NZ" dirty="0"/>
              <a:t>A 28 year old man presents to the Emergency Department after being unwell with fever (temperature up to 39.7°C). His full blood count shows marked pancytopenia with </a:t>
            </a:r>
            <a:r>
              <a:rPr lang="en-NZ" dirty="0" smtClean="0"/>
              <a:t>no </a:t>
            </a:r>
            <a:r>
              <a:rPr lang="en-NZ" dirty="0"/>
              <a:t>detectable segmented </a:t>
            </a:r>
            <a:r>
              <a:rPr lang="en-NZ" dirty="0" smtClean="0"/>
              <a:t>neutrophils</a:t>
            </a:r>
          </a:p>
          <a:p>
            <a:endParaRPr lang="en-NZ" dirty="0" smtClean="0"/>
          </a:p>
          <a:p>
            <a:r>
              <a:rPr lang="en-NZ" dirty="0" smtClean="0"/>
              <a:t>The guidelines recommend </a:t>
            </a:r>
            <a:r>
              <a:rPr lang="en-US" dirty="0" err="1" smtClean="0"/>
              <a:t>piperacillin</a:t>
            </a:r>
            <a:r>
              <a:rPr lang="en-US" dirty="0" smtClean="0"/>
              <a:t> and </a:t>
            </a:r>
            <a:r>
              <a:rPr lang="en-US" dirty="0" err="1" smtClean="0"/>
              <a:t>tazobactam</a:t>
            </a:r>
            <a:r>
              <a:rPr lang="en-US" dirty="0" smtClean="0"/>
              <a:t> (and gentamicin) but the patient has anaphylaxis to penicillin. The registrar suggests </a:t>
            </a:r>
            <a:r>
              <a:rPr lang="en-US" dirty="0" err="1" smtClean="0"/>
              <a:t>meropenem</a:t>
            </a:r>
            <a:r>
              <a:rPr lang="en-US" dirty="0" smtClean="0"/>
              <a:t>.</a:t>
            </a:r>
          </a:p>
          <a:p>
            <a:endParaRPr lang="en-NZ" dirty="0"/>
          </a:p>
          <a:p>
            <a:r>
              <a:rPr lang="en-NZ" dirty="0" smtClean="0"/>
              <a:t>Can you prescribe this?</a:t>
            </a:r>
            <a:endParaRPr lang="en-US" dirty="0" smtClean="0"/>
          </a:p>
        </p:txBody>
      </p:sp>
      <p:sp>
        <p:nvSpPr>
          <p:cNvPr id="2" name="Title 1"/>
          <p:cNvSpPr>
            <a:spLocks noGrp="1"/>
          </p:cNvSpPr>
          <p:nvPr>
            <p:ph type="title"/>
          </p:nvPr>
        </p:nvSpPr>
        <p:spPr/>
        <p:txBody>
          <a:bodyPr>
            <a:normAutofit/>
          </a:bodyPr>
          <a:lstStyle/>
          <a:p>
            <a:r>
              <a:rPr lang="en-NZ" dirty="0" smtClean="0"/>
              <a:t>Clinical scenario </a:t>
            </a:r>
            <a:br>
              <a:rPr lang="en-NZ" dirty="0" smtClean="0"/>
            </a:br>
            <a:r>
              <a:rPr lang="en-US" sz="2400" dirty="0" smtClean="0">
                <a:solidFill>
                  <a:srgbClr val="0070C0"/>
                </a:solidFill>
              </a:rPr>
              <a:t>Pancytopenia </a:t>
            </a:r>
            <a:r>
              <a:rPr lang="en-US" sz="2400" dirty="0">
                <a:solidFill>
                  <a:srgbClr val="0070C0"/>
                </a:solidFill>
              </a:rPr>
              <a:t>(Blood07)</a:t>
            </a:r>
            <a:endParaRPr lang="en-NZ" sz="3200" dirty="0">
              <a:solidFill>
                <a:srgbClr val="0070C0"/>
              </a:solidFill>
            </a:endParaRPr>
          </a:p>
        </p:txBody>
      </p:sp>
    </p:spTree>
    <p:extLst>
      <p:ext uri="{BB962C8B-B14F-4D97-AF65-F5344CB8AC3E}">
        <p14:creationId xmlns:p14="http://schemas.microsoft.com/office/powerpoint/2010/main" val="3779717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err="1" smtClean="0"/>
              <a:t>Meropenem</a:t>
            </a:r>
            <a:r>
              <a:rPr lang="en-NZ" dirty="0" smtClean="0"/>
              <a:t>:</a:t>
            </a:r>
          </a:p>
          <a:p>
            <a:pPr lvl="1"/>
            <a:r>
              <a:rPr lang="en-NZ" b="1" dirty="0" smtClean="0"/>
              <a:t>Cautions</a:t>
            </a:r>
            <a:r>
              <a:rPr lang="en-NZ" b="1" dirty="0"/>
              <a:t> </a:t>
            </a:r>
            <a:r>
              <a:rPr lang="en-NZ" dirty="0"/>
              <a:t>sensitivity to beta-lactam </a:t>
            </a:r>
            <a:r>
              <a:rPr lang="en-NZ" dirty="0" err="1"/>
              <a:t>antibacterials</a:t>
            </a:r>
            <a:r>
              <a:rPr lang="en-NZ" dirty="0"/>
              <a:t> (avoid if history of immediate hypersensitivity reaction, see </a:t>
            </a:r>
            <a:r>
              <a:rPr lang="en-NZ" dirty="0" smtClean="0">
                <a:hlinkClick r:id="rId2"/>
              </a:rPr>
              <a:t>Hypersensitivity </a:t>
            </a:r>
            <a:r>
              <a:rPr lang="en-NZ" dirty="0">
                <a:hlinkClick r:id="rId2"/>
              </a:rPr>
              <a:t>reactions</a:t>
            </a:r>
            <a:r>
              <a:rPr lang="en-NZ" dirty="0" smtClean="0"/>
              <a:t>)</a:t>
            </a:r>
          </a:p>
          <a:p>
            <a:pPr marL="301943" lvl="1" indent="0">
              <a:buNone/>
            </a:pPr>
            <a:endParaRPr lang="en-NZ" dirty="0"/>
          </a:p>
        </p:txBody>
      </p:sp>
      <p:sp>
        <p:nvSpPr>
          <p:cNvPr id="3" name="Title 2"/>
          <p:cNvSpPr>
            <a:spLocks noGrp="1"/>
          </p:cNvSpPr>
          <p:nvPr>
            <p:ph type="title"/>
          </p:nvPr>
        </p:nvSpPr>
        <p:spPr/>
        <p:txBody>
          <a:bodyPr/>
          <a:lstStyle/>
          <a:p>
            <a:r>
              <a:rPr lang="en-NZ" dirty="0" smtClean="0"/>
              <a:t>What did NZF say?</a:t>
            </a:r>
            <a:endParaRPr lang="en-NZ" dirty="0"/>
          </a:p>
        </p:txBody>
      </p:sp>
    </p:spTree>
    <p:extLst>
      <p:ext uri="{BB962C8B-B14F-4D97-AF65-F5344CB8AC3E}">
        <p14:creationId xmlns:p14="http://schemas.microsoft.com/office/powerpoint/2010/main" val="3796638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79273481"/>
              </p:ext>
            </p:extLst>
          </p:nvPr>
        </p:nvGraphicFramePr>
        <p:xfrm>
          <a:off x="611560" y="2204864"/>
          <a:ext cx="8056933" cy="3168352"/>
        </p:xfrm>
        <a:graphic>
          <a:graphicData uri="http://schemas.openxmlformats.org/drawingml/2006/table">
            <a:tbl>
              <a:tblPr/>
              <a:tblGrid>
                <a:gridCol w="1224136"/>
                <a:gridCol w="1944216"/>
                <a:gridCol w="1337355"/>
                <a:gridCol w="2479069"/>
                <a:gridCol w="1072157"/>
              </a:tblGrid>
              <a:tr h="1214512">
                <a:tc gridSpan="2">
                  <a:txBody>
                    <a:bodyPr/>
                    <a:lstStyle/>
                    <a:p>
                      <a:pPr algn="l" fontAlgn="t"/>
                      <a:r>
                        <a:rPr lang="en-NZ" sz="1400" b="1" dirty="0">
                          <a:effectLst/>
                          <a:latin typeface="Calibri"/>
                        </a:rPr>
                        <a:t>Empiric IV treatment</a:t>
                      </a:r>
                      <a:endParaRPr lang="en-NZ" sz="1400" dirty="0">
                        <a:effectLst/>
                        <a:latin typeface="Montserrat"/>
                      </a:endParaRPr>
                    </a:p>
                  </a:txBody>
                  <a:tcPr marL="61357" marR="61357" marT="61357" marB="6135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hMerge="1">
                  <a:txBody>
                    <a:bodyPr/>
                    <a:lstStyle/>
                    <a:p>
                      <a:endParaRPr lang="en-NZ"/>
                    </a:p>
                  </a:txBody>
                  <a:tcPr/>
                </a:tc>
                <a:tc>
                  <a:txBody>
                    <a:bodyPr/>
                    <a:lstStyle/>
                    <a:p>
                      <a:pPr algn="l" fontAlgn="t"/>
                      <a:r>
                        <a:rPr lang="en-NZ" sz="1400" b="1" dirty="0">
                          <a:effectLst/>
                          <a:latin typeface="Calibri"/>
                        </a:rPr>
                        <a:t>Empiric </a:t>
                      </a:r>
                      <a:r>
                        <a:rPr lang="en-NZ" sz="1400" b="1" dirty="0" err="1">
                          <a:effectLst/>
                          <a:latin typeface="Calibri"/>
                        </a:rPr>
                        <a:t>po</a:t>
                      </a:r>
                      <a:r>
                        <a:rPr lang="en-NZ" sz="1400" b="1" dirty="0">
                          <a:effectLst/>
                          <a:latin typeface="Calibri"/>
                        </a:rPr>
                        <a:t> treatment</a:t>
                      </a:r>
                      <a:endParaRPr lang="en-NZ" sz="1400" dirty="0">
                        <a:effectLst/>
                        <a:latin typeface="Montserrat"/>
                      </a:endParaRPr>
                    </a:p>
                  </a:txBody>
                  <a:tcPr marL="61357" marR="61357" marT="61357" marB="6135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NZ" sz="1400" b="1">
                          <a:effectLst/>
                          <a:latin typeface="Calibri"/>
                        </a:rPr>
                        <a:t>Duration of therapy</a:t>
                      </a:r>
                      <a:endParaRPr lang="en-NZ" sz="1400">
                        <a:effectLst/>
                        <a:latin typeface="Montserrat"/>
                      </a:endParaRPr>
                    </a:p>
                  </a:txBody>
                  <a:tcPr marL="61357" marR="61357" marT="61357" marB="6135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NZ" sz="1400" b="1">
                          <a:effectLst/>
                          <a:latin typeface="Calibri"/>
                        </a:rPr>
                        <a:t>Pathogen directed treatment</a:t>
                      </a:r>
                      <a:endParaRPr lang="en-NZ" sz="1400">
                        <a:effectLst/>
                        <a:latin typeface="Montserrat"/>
                      </a:endParaRPr>
                    </a:p>
                  </a:txBody>
                  <a:tcPr marL="61357" marR="61357" marT="61357" marB="6135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1953840">
                <a:tc>
                  <a:txBody>
                    <a:bodyPr/>
                    <a:lstStyle/>
                    <a:p>
                      <a:pPr algn="l" fontAlgn="t"/>
                      <a:r>
                        <a:rPr lang="en-NZ" sz="1400" b="1">
                          <a:effectLst/>
                          <a:latin typeface="Calibri"/>
                        </a:rPr>
                        <a:t>Haematology</a:t>
                      </a:r>
                      <a:endParaRPr lang="en-NZ" sz="1400">
                        <a:effectLst/>
                        <a:latin typeface="Montserrat"/>
                      </a:endParaRPr>
                    </a:p>
                  </a:txBody>
                  <a:tcPr marL="61357" marR="61357" marT="61357" marB="61357">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t"/>
                      <a:r>
                        <a:rPr lang="pt-BR" sz="1400" b="1" dirty="0">
                          <a:solidFill>
                            <a:srgbClr val="FF0000"/>
                          </a:solidFill>
                          <a:effectLst/>
                          <a:latin typeface="Calibri"/>
                        </a:rPr>
                        <a:t>piperacillin-tazobactam</a:t>
                      </a:r>
                      <a:r>
                        <a:rPr lang="pt-BR" sz="1400" dirty="0">
                          <a:effectLst/>
                          <a:latin typeface="Calibri"/>
                        </a:rPr>
                        <a:t> 4.5g IV q6h</a:t>
                      </a:r>
                      <a:br>
                        <a:rPr lang="pt-BR" sz="1400" dirty="0">
                          <a:effectLst/>
                          <a:latin typeface="Calibri"/>
                        </a:rPr>
                      </a:br>
                      <a:r>
                        <a:rPr lang="pt-BR" sz="1400" dirty="0">
                          <a:effectLst/>
                          <a:latin typeface="Calibri"/>
                        </a:rPr>
                        <a:t>± </a:t>
                      </a:r>
                      <a:r>
                        <a:rPr lang="pt-BR" sz="1400" b="1" dirty="0">
                          <a:solidFill>
                            <a:srgbClr val="339966"/>
                          </a:solidFill>
                          <a:effectLst/>
                          <a:latin typeface="Calibri"/>
                        </a:rPr>
                        <a:t>gentamicin</a:t>
                      </a:r>
                      <a:r>
                        <a:rPr lang="pt-BR" sz="1400" dirty="0">
                          <a:effectLst/>
                          <a:latin typeface="Calibri"/>
                        </a:rPr>
                        <a:t> 5mg/kg IV q24h</a:t>
                      </a:r>
                      <a:endParaRPr lang="pt-BR" sz="1400" dirty="0">
                        <a:effectLst/>
                        <a:latin typeface="Montserrat"/>
                      </a:endParaRPr>
                    </a:p>
                  </a:txBody>
                  <a:tcPr marL="61357" marR="61357" marT="61357" marB="61357">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t"/>
                      <a:r>
                        <a:rPr lang="en-NZ" sz="1400" dirty="0">
                          <a:effectLst/>
                          <a:latin typeface="Calibri"/>
                        </a:rPr>
                        <a:t>Oral therapy not appropriate As above</a:t>
                      </a:r>
                      <a:endParaRPr lang="en-NZ" sz="1400" dirty="0">
                        <a:effectLst/>
                        <a:latin typeface="Montserrat"/>
                      </a:endParaRPr>
                    </a:p>
                  </a:txBody>
                  <a:tcPr marL="61357" marR="61357" marT="61357" marB="61357">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t"/>
                      <a:r>
                        <a:rPr lang="en-NZ" sz="1400">
                          <a:effectLst/>
                          <a:latin typeface="Calibri"/>
                        </a:rPr>
                        <a:t>A minimum of 72 hours to a maximum of 14 days</a:t>
                      </a:r>
                      <a:endParaRPr lang="en-NZ" sz="1400">
                        <a:effectLst/>
                        <a:latin typeface="Montserrat"/>
                      </a:endParaRPr>
                    </a:p>
                  </a:txBody>
                  <a:tcPr marL="61357" marR="61357" marT="61357" marB="61357">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t"/>
                      <a:r>
                        <a:rPr lang="en-NZ" sz="1400" dirty="0">
                          <a:effectLst/>
                          <a:latin typeface="Calibri"/>
                        </a:rPr>
                        <a:t>See full guidelines for advice</a:t>
                      </a:r>
                      <a:endParaRPr lang="en-NZ" sz="1400" dirty="0">
                        <a:effectLst/>
                        <a:latin typeface="Montserrat"/>
                      </a:endParaRPr>
                    </a:p>
                  </a:txBody>
                  <a:tcPr marL="61357" marR="61357" marT="61357" marB="61357">
                    <a:lnL>
                      <a:noFill/>
                    </a:lnL>
                    <a:lnR>
                      <a:noFill/>
                    </a:lnR>
                    <a:lnT w="9525" cap="flat" cmpd="sng" algn="ctr">
                      <a:solidFill>
                        <a:srgbClr val="DDDDDD"/>
                      </a:solidFill>
                      <a:prstDash val="solid"/>
                      <a:round/>
                      <a:headEnd type="none" w="med" len="med"/>
                      <a:tailEnd type="none" w="med" len="med"/>
                    </a:lnT>
                    <a:lnB>
                      <a:noFill/>
                    </a:lnB>
                  </a:tcPr>
                </a:tc>
              </a:tr>
            </a:tbl>
          </a:graphicData>
        </a:graphic>
      </p:graphicFrame>
      <p:sp>
        <p:nvSpPr>
          <p:cNvPr id="2" name="TextBox 1"/>
          <p:cNvSpPr txBox="1"/>
          <p:nvPr/>
        </p:nvSpPr>
        <p:spPr>
          <a:xfrm>
            <a:off x="827584" y="4941168"/>
            <a:ext cx="7848872" cy="923330"/>
          </a:xfrm>
          <a:prstGeom prst="rect">
            <a:avLst/>
          </a:prstGeom>
          <a:noFill/>
        </p:spPr>
        <p:txBody>
          <a:bodyPr wrap="square" rtlCol="0">
            <a:spAutoFit/>
          </a:bodyPr>
          <a:lstStyle/>
          <a:p>
            <a:r>
              <a:rPr lang="en-NZ" b="1" dirty="0" smtClean="0"/>
              <a:t>What did the SCRIPT App say? </a:t>
            </a:r>
            <a:r>
              <a:rPr lang="en-NZ" dirty="0" smtClean="0"/>
              <a:t>– ADHB antimicrobial </a:t>
            </a:r>
          </a:p>
          <a:p>
            <a:r>
              <a:rPr lang="en-NZ" dirty="0" smtClean="0"/>
              <a:t>guidelines decision support – </a:t>
            </a:r>
          </a:p>
          <a:p>
            <a:r>
              <a:rPr lang="en-NZ" dirty="0" smtClean="0"/>
              <a:t>Penicillin anaphylaxis: use </a:t>
            </a:r>
            <a:r>
              <a:rPr lang="en-NZ" dirty="0" err="1" smtClean="0"/>
              <a:t>Aztreonam</a:t>
            </a:r>
            <a:r>
              <a:rPr lang="en-NZ" dirty="0" smtClean="0"/>
              <a:t> &amp; (</a:t>
            </a:r>
            <a:r>
              <a:rPr lang="en-NZ" dirty="0" err="1" smtClean="0"/>
              <a:t>Vancomycin</a:t>
            </a:r>
            <a:r>
              <a:rPr lang="en-NZ" dirty="0" smtClean="0"/>
              <a:t>)</a:t>
            </a:r>
            <a:endParaRPr lang="en-NZ" dirty="0"/>
          </a:p>
        </p:txBody>
      </p:sp>
      <p:sp>
        <p:nvSpPr>
          <p:cNvPr id="3" name="TextBox 2"/>
          <p:cNvSpPr txBox="1"/>
          <p:nvPr/>
        </p:nvSpPr>
        <p:spPr>
          <a:xfrm>
            <a:off x="611560" y="980728"/>
            <a:ext cx="8064896" cy="369332"/>
          </a:xfrm>
          <a:prstGeom prst="rect">
            <a:avLst/>
          </a:prstGeom>
          <a:noFill/>
        </p:spPr>
        <p:txBody>
          <a:bodyPr wrap="square" rtlCol="0">
            <a:spAutoFit/>
          </a:bodyPr>
          <a:lstStyle/>
          <a:p>
            <a:r>
              <a:rPr lang="en-NZ" b="1" dirty="0" smtClean="0"/>
              <a:t>ADHB Empirical Antibiotic Treatment Guidance: available online</a:t>
            </a:r>
            <a:endParaRPr lang="en-NZ" b="1" dirty="0"/>
          </a:p>
        </p:txBody>
      </p:sp>
      <p:pic>
        <p:nvPicPr>
          <p:cNvPr id="1026" name="Picture 2" descr="Cove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926021"/>
            <a:ext cx="2425452" cy="14847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NZ"/>
          </a:p>
        </p:txBody>
      </p:sp>
      <p:pic>
        <p:nvPicPr>
          <p:cNvPr id="1028" name="Picture 4" descr="Rated fo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671513"/>
            <a:ext cx="276225"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881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NZ" dirty="0" smtClean="0"/>
              <a:t>Why?</a:t>
            </a:r>
          </a:p>
          <a:p>
            <a:r>
              <a:rPr lang="en-NZ" dirty="0" smtClean="0"/>
              <a:t>National consistency in access to medicines in DHB hospitals</a:t>
            </a:r>
          </a:p>
          <a:p>
            <a:pPr lvl="1"/>
            <a:r>
              <a:rPr lang="en-NZ" dirty="0" smtClean="0"/>
              <a:t>No more postcode medicines</a:t>
            </a:r>
          </a:p>
          <a:p>
            <a:r>
              <a:rPr lang="en-NZ" dirty="0" smtClean="0"/>
              <a:t>National funding of pharmaceuticals</a:t>
            </a:r>
          </a:p>
          <a:p>
            <a:pPr>
              <a:buNone/>
            </a:pPr>
            <a:r>
              <a:rPr lang="en-NZ" dirty="0" smtClean="0"/>
              <a:t>1 July 2013</a:t>
            </a:r>
          </a:p>
          <a:p>
            <a:pPr lvl="1"/>
            <a:r>
              <a:rPr lang="en-NZ" dirty="0" smtClean="0"/>
              <a:t>Shift to </a:t>
            </a:r>
            <a:r>
              <a:rPr lang="en-NZ" dirty="0" err="1" smtClean="0"/>
              <a:t>Pharmac</a:t>
            </a:r>
            <a:r>
              <a:rPr lang="en-NZ" dirty="0" smtClean="0"/>
              <a:t> being responsible for deciding which pharmaceuticals will be funded for use in DHB hospitals</a:t>
            </a:r>
            <a:endParaRPr lang="en-NZ" dirty="0"/>
          </a:p>
        </p:txBody>
      </p:sp>
      <p:sp>
        <p:nvSpPr>
          <p:cNvPr id="2" name="Title 1"/>
          <p:cNvSpPr>
            <a:spLocks noGrp="1"/>
          </p:cNvSpPr>
          <p:nvPr>
            <p:ph type="title"/>
          </p:nvPr>
        </p:nvSpPr>
        <p:spPr/>
        <p:txBody>
          <a:bodyPr/>
          <a:lstStyle/>
          <a:p>
            <a:r>
              <a:rPr lang="en-NZ" dirty="0" smtClean="0"/>
              <a:t>HML</a:t>
            </a:r>
            <a:endParaRPr lang="en-N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smtClean="0"/>
              <a:t>Prescriber restrictions </a:t>
            </a:r>
          </a:p>
          <a:p>
            <a:r>
              <a:rPr lang="en-NZ" dirty="0" smtClean="0"/>
              <a:t>Indication restrictions</a:t>
            </a:r>
          </a:p>
          <a:p>
            <a:r>
              <a:rPr lang="en-NZ" dirty="0" smtClean="0"/>
              <a:t>Local restrictions</a:t>
            </a:r>
            <a:endParaRPr lang="en-NZ" dirty="0"/>
          </a:p>
        </p:txBody>
      </p:sp>
      <p:sp>
        <p:nvSpPr>
          <p:cNvPr id="2" name="Title 1"/>
          <p:cNvSpPr>
            <a:spLocks noGrp="1"/>
          </p:cNvSpPr>
          <p:nvPr>
            <p:ph type="title"/>
          </p:nvPr>
        </p:nvSpPr>
        <p:spPr/>
        <p:txBody>
          <a:bodyPr>
            <a:normAutofit/>
          </a:bodyPr>
          <a:lstStyle/>
          <a:p>
            <a:r>
              <a:rPr lang="en-NZ" dirty="0" smtClean="0"/>
              <a:t>How does the HML work?</a:t>
            </a:r>
            <a:endParaRPr lang="en-NZ"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99" r="5994" b="63047"/>
          <a:stretch/>
        </p:blipFill>
        <p:spPr bwMode="auto">
          <a:xfrm>
            <a:off x="1608086" y="4149080"/>
            <a:ext cx="6462787" cy="19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Medicines List </a:t>
            </a:r>
            <a:endParaRPr lang="en-N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916832"/>
            <a:ext cx="7246845"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Prescriber restrictions</a:t>
            </a:r>
            <a:endParaRPr lang="en-NZ"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348880"/>
            <a:ext cx="7236296" cy="262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Indication restrictions</a:t>
            </a:r>
            <a:endParaRPr lang="en-NZ"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913" b="9217"/>
          <a:stretch/>
        </p:blipFill>
        <p:spPr bwMode="auto">
          <a:xfrm>
            <a:off x="979240" y="1844824"/>
            <a:ext cx="7198742" cy="434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2337943"/>
            <a:ext cx="8229600" cy="4525963"/>
          </a:xfrm>
        </p:spPr>
        <p:txBody>
          <a:bodyPr>
            <a:normAutofit/>
          </a:bodyPr>
          <a:lstStyle/>
          <a:p>
            <a:r>
              <a:rPr lang="en-US" dirty="0" smtClean="0"/>
              <a:t>If patient already on medicine</a:t>
            </a:r>
          </a:p>
          <a:p>
            <a:pPr lvl="1"/>
            <a:r>
              <a:rPr lang="en-US" dirty="0" smtClean="0"/>
              <a:t>Continuation of therapy (Rule 8)</a:t>
            </a:r>
          </a:p>
          <a:p>
            <a:pPr marL="301943" lvl="1" indent="0">
              <a:buNone/>
            </a:pPr>
            <a:endParaRPr lang="en-US" dirty="0" smtClean="0"/>
          </a:p>
          <a:p>
            <a:r>
              <a:rPr lang="en-US" dirty="0" smtClean="0"/>
              <a:t>If newly started in hospital</a:t>
            </a:r>
          </a:p>
          <a:p>
            <a:pPr lvl="1"/>
            <a:r>
              <a:rPr lang="en-US" dirty="0" smtClean="0"/>
              <a:t>Requires approval from </a:t>
            </a:r>
            <a:r>
              <a:rPr lang="en-US" dirty="0" err="1" smtClean="0"/>
              <a:t>Pharmac</a:t>
            </a:r>
            <a:r>
              <a:rPr lang="en-US" dirty="0" smtClean="0"/>
              <a:t> for funding</a:t>
            </a:r>
          </a:p>
          <a:p>
            <a:pPr lvl="1"/>
            <a:r>
              <a:rPr lang="en-US" dirty="0" smtClean="0"/>
              <a:t>Rapid Assessment (Hospital Medicines Committee)</a:t>
            </a:r>
          </a:p>
          <a:p>
            <a:pPr lvl="1"/>
            <a:r>
              <a:rPr lang="en-US" dirty="0" smtClean="0"/>
              <a:t>Named Patient Pharmaceutical Assessment (</a:t>
            </a:r>
            <a:r>
              <a:rPr lang="en-US" dirty="0" err="1" smtClean="0"/>
              <a:t>Pharmac</a:t>
            </a:r>
            <a:r>
              <a:rPr lang="en-US" dirty="0" smtClean="0"/>
              <a:t>)</a:t>
            </a:r>
          </a:p>
          <a:p>
            <a:pPr lvl="1"/>
            <a:endParaRPr lang="en-US" dirty="0"/>
          </a:p>
          <a:p>
            <a:pPr lvl="1"/>
            <a:endParaRPr lang="en-US" dirty="0" smtClean="0"/>
          </a:p>
        </p:txBody>
      </p:sp>
      <p:sp>
        <p:nvSpPr>
          <p:cNvPr id="2" name="Title 1"/>
          <p:cNvSpPr>
            <a:spLocks noGrp="1"/>
          </p:cNvSpPr>
          <p:nvPr>
            <p:ph type="title"/>
          </p:nvPr>
        </p:nvSpPr>
        <p:spPr/>
        <p:txBody>
          <a:bodyPr>
            <a:normAutofit/>
          </a:bodyPr>
          <a:lstStyle/>
          <a:p>
            <a:r>
              <a:rPr lang="en-NZ" dirty="0" smtClean="0"/>
              <a:t>What if its not on the list?!</a:t>
            </a:r>
            <a:endParaRPr lang="en-N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smtClean="0"/>
              <a:t>A guideline is usually disease or treatment orientated and aims to reflect current best practice</a:t>
            </a:r>
            <a:endParaRPr lang="en-US" dirty="0" smtClean="0"/>
          </a:p>
          <a:p>
            <a:endParaRPr lang="en-NZ" dirty="0" smtClean="0"/>
          </a:p>
          <a:p>
            <a:r>
              <a:rPr lang="en-NZ" dirty="0" smtClean="0"/>
              <a:t>A formulary is drug –orientated and contains summary drug information which aims to aid treatment decisions</a:t>
            </a:r>
            <a:endParaRPr lang="en-US" dirty="0"/>
          </a:p>
        </p:txBody>
      </p:sp>
      <p:sp>
        <p:nvSpPr>
          <p:cNvPr id="2" name="Title 1"/>
          <p:cNvSpPr>
            <a:spLocks noGrp="1"/>
          </p:cNvSpPr>
          <p:nvPr>
            <p:ph type="title"/>
          </p:nvPr>
        </p:nvSpPr>
        <p:spPr/>
        <p:txBody>
          <a:bodyPr/>
          <a:lstStyle/>
          <a:p>
            <a:r>
              <a:rPr lang="en-US" dirty="0" smtClean="0"/>
              <a:t>Guidelines and Formularies</a:t>
            </a:r>
            <a:endParaRPr lang="en-US" dirty="0"/>
          </a:p>
        </p:txBody>
      </p:sp>
    </p:spTree>
    <p:extLst>
      <p:ext uri="{BB962C8B-B14F-4D97-AF65-F5344CB8AC3E}">
        <p14:creationId xmlns:p14="http://schemas.microsoft.com/office/powerpoint/2010/main" val="3530550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NZ" dirty="0" smtClean="0"/>
              <a:t>As a Junior Doctor am I ever likely to need to look at the HML or any </a:t>
            </a:r>
            <a:r>
              <a:rPr lang="en-NZ" dirty="0" err="1" smtClean="0"/>
              <a:t>Pharmac</a:t>
            </a:r>
            <a:r>
              <a:rPr lang="en-NZ" dirty="0" smtClean="0"/>
              <a:t> publication for that matter?</a:t>
            </a:r>
          </a:p>
          <a:p>
            <a:pPr>
              <a:buNone/>
            </a:pPr>
            <a:endParaRPr lang="en-NZ" dirty="0"/>
          </a:p>
          <a:p>
            <a:pPr>
              <a:buNone/>
            </a:pPr>
            <a:r>
              <a:rPr lang="en-NZ" dirty="0" smtClean="0"/>
              <a:t>Probably not. </a:t>
            </a:r>
          </a:p>
          <a:p>
            <a:pPr>
              <a:buNone/>
            </a:pPr>
            <a:endParaRPr lang="en-NZ" dirty="0"/>
          </a:p>
          <a:p>
            <a:pPr>
              <a:buNone/>
            </a:pPr>
            <a:r>
              <a:rPr lang="en-NZ" dirty="0" smtClean="0"/>
              <a:t>However, you will need to be aware of limitations to prescribing</a:t>
            </a:r>
            <a:endParaRPr lang="en-NZ" dirty="0"/>
          </a:p>
        </p:txBody>
      </p:sp>
      <p:sp>
        <p:nvSpPr>
          <p:cNvPr id="2" name="Title 1"/>
          <p:cNvSpPr>
            <a:spLocks noGrp="1"/>
          </p:cNvSpPr>
          <p:nvPr>
            <p:ph type="title"/>
          </p:nvPr>
        </p:nvSpPr>
        <p:spPr/>
        <p:txBody>
          <a:bodyPr>
            <a:normAutofit/>
          </a:bodyPr>
          <a:lstStyle/>
          <a:p>
            <a:r>
              <a:rPr lang="en-NZ" dirty="0" smtClean="0"/>
              <a:t>The all important question...</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NZ" dirty="0" smtClean="0"/>
              <a:t>Many resources available</a:t>
            </a:r>
          </a:p>
          <a:p>
            <a:pPr lvl="1"/>
            <a:r>
              <a:rPr lang="en-NZ" dirty="0" smtClean="0"/>
              <a:t>National</a:t>
            </a:r>
          </a:p>
          <a:p>
            <a:pPr lvl="1"/>
            <a:r>
              <a:rPr lang="en-NZ" dirty="0" smtClean="0"/>
              <a:t>Local</a:t>
            </a:r>
          </a:p>
          <a:p>
            <a:pPr marL="301943" lvl="1" indent="0">
              <a:buNone/>
            </a:pPr>
            <a:endParaRPr lang="en-NZ" dirty="0" smtClean="0"/>
          </a:p>
          <a:p>
            <a:r>
              <a:rPr lang="en-NZ" dirty="0" smtClean="0"/>
              <a:t>How to find them?</a:t>
            </a:r>
          </a:p>
          <a:p>
            <a:pPr lvl="1"/>
            <a:r>
              <a:rPr lang="en-NZ" dirty="0" smtClean="0"/>
              <a:t>Variable in each DHB</a:t>
            </a:r>
          </a:p>
          <a:p>
            <a:pPr lvl="1"/>
            <a:r>
              <a:rPr lang="en-NZ" dirty="0" smtClean="0"/>
              <a:t>No true “one stop shop</a:t>
            </a:r>
            <a:r>
              <a:rPr lang="en-NZ" dirty="0" smtClean="0"/>
              <a:t>”</a:t>
            </a:r>
          </a:p>
          <a:p>
            <a:pPr marL="301943" lvl="1" indent="0">
              <a:buNone/>
            </a:pPr>
            <a:endParaRPr lang="en-NZ" dirty="0" smtClean="0"/>
          </a:p>
          <a:p>
            <a:r>
              <a:rPr lang="en-NZ" dirty="0" smtClean="0"/>
              <a:t>Don’t be afraid to ask for help – find your pharmacist/pharmacy contact details</a:t>
            </a:r>
          </a:p>
        </p:txBody>
      </p:sp>
      <p:sp>
        <p:nvSpPr>
          <p:cNvPr id="2" name="Title 1"/>
          <p:cNvSpPr>
            <a:spLocks noGrp="1"/>
          </p:cNvSpPr>
          <p:nvPr>
            <p:ph type="title"/>
          </p:nvPr>
        </p:nvSpPr>
        <p:spPr/>
        <p:txBody>
          <a:bodyPr/>
          <a:lstStyle/>
          <a:p>
            <a:r>
              <a:rPr lang="en-NZ" dirty="0" smtClean="0"/>
              <a:t>In summary….</a:t>
            </a:r>
            <a:endParaRPr lang="en-N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NZ" dirty="0" smtClean="0"/>
              <a:t>Guidelines help with clinical decision-making </a:t>
            </a:r>
          </a:p>
          <a:p>
            <a:r>
              <a:rPr lang="en-NZ" dirty="0" smtClean="0"/>
              <a:t>Formularies can provide additional information about medicines </a:t>
            </a:r>
          </a:p>
          <a:p>
            <a:r>
              <a:rPr lang="en-NZ" dirty="0" smtClean="0"/>
              <a:t>Both may influence the medicines you have available to you to prescribe</a:t>
            </a:r>
            <a:endParaRPr lang="en-NZ" dirty="0"/>
          </a:p>
          <a:p>
            <a:r>
              <a:rPr lang="en-NZ" dirty="0" smtClean="0"/>
              <a:t>Having knowledge of where to find these resources will help you when you are prescribing as a junior doctor</a:t>
            </a:r>
            <a:endParaRPr lang="en-US" dirty="0"/>
          </a:p>
        </p:txBody>
      </p:sp>
      <p:sp>
        <p:nvSpPr>
          <p:cNvPr id="2" name="Title 1"/>
          <p:cNvSpPr>
            <a:spLocks noGrp="1"/>
          </p:cNvSpPr>
          <p:nvPr>
            <p:ph type="title"/>
          </p:nvPr>
        </p:nvSpPr>
        <p:spPr/>
        <p:txBody>
          <a:bodyPr/>
          <a:lstStyle/>
          <a:p>
            <a:r>
              <a:rPr lang="en-NZ" dirty="0" smtClean="0"/>
              <a:t>How is this relevant to me?</a:t>
            </a:r>
            <a:endParaRPr lang="en-US" dirty="0"/>
          </a:p>
        </p:txBody>
      </p:sp>
    </p:spTree>
    <p:extLst>
      <p:ext uri="{BB962C8B-B14F-4D97-AF65-F5344CB8AC3E}">
        <p14:creationId xmlns:p14="http://schemas.microsoft.com/office/powerpoint/2010/main" val="360095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just">
              <a:buNone/>
            </a:pPr>
            <a:r>
              <a:rPr lang="en-NZ" dirty="0" smtClean="0"/>
              <a:t>You are the overnight house officer at the ED in Thames Hospital. A 54-year old with a history of chronic alcohol use is admitted after being found collapsed and comatose following the ingestion of two bottles of rum. You diagnose acute alcohol intoxication but want to prevent withdrawal.</a:t>
            </a:r>
          </a:p>
          <a:p>
            <a:endParaRPr lang="en-NZ" dirty="0" smtClean="0"/>
          </a:p>
          <a:p>
            <a:r>
              <a:rPr lang="en-NZ" dirty="0" smtClean="0"/>
              <a:t>What do you prescribe? </a:t>
            </a:r>
          </a:p>
          <a:p>
            <a:pPr marL="365760" lvl="1" indent="0">
              <a:buNone/>
            </a:pPr>
            <a:r>
              <a:rPr lang="en-NZ" dirty="0" smtClean="0"/>
              <a:t> - Are there any hospital guideline or protocols to guide you?</a:t>
            </a:r>
            <a:endParaRPr lang="en-NZ" dirty="0"/>
          </a:p>
        </p:txBody>
      </p:sp>
      <p:sp>
        <p:nvSpPr>
          <p:cNvPr id="2" name="Title 1"/>
          <p:cNvSpPr>
            <a:spLocks noGrp="1"/>
          </p:cNvSpPr>
          <p:nvPr>
            <p:ph type="title"/>
          </p:nvPr>
        </p:nvSpPr>
        <p:spPr/>
        <p:txBody>
          <a:bodyPr>
            <a:normAutofit/>
          </a:bodyPr>
          <a:lstStyle/>
          <a:p>
            <a:r>
              <a:rPr lang="en-NZ" dirty="0" smtClean="0"/>
              <a:t>Clinical scenario </a:t>
            </a:r>
            <a:br>
              <a:rPr lang="en-NZ" dirty="0" smtClean="0"/>
            </a:br>
            <a:r>
              <a:rPr lang="en-US" sz="2700" dirty="0" smtClean="0">
                <a:solidFill>
                  <a:srgbClr val="0070C0"/>
                </a:solidFill>
              </a:rPr>
              <a:t>Alcohol and Drug Dependence Disorders (Pysch03)</a:t>
            </a:r>
            <a:endParaRPr lang="en-NZ" sz="2700" dirty="0">
              <a:solidFill>
                <a:srgbClr val="0070C0"/>
              </a:solidFill>
            </a:endParaRPr>
          </a:p>
        </p:txBody>
      </p:sp>
    </p:spTree>
    <p:extLst>
      <p:ext uri="{BB962C8B-B14F-4D97-AF65-F5344CB8AC3E}">
        <p14:creationId xmlns:p14="http://schemas.microsoft.com/office/powerpoint/2010/main" val="89118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ADHB</a:t>
            </a:r>
            <a:endParaRPr lang="en-NZ"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556792"/>
            <a:ext cx="81369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745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dirty="0"/>
          </a:p>
        </p:txBody>
      </p:sp>
      <p:sp>
        <p:nvSpPr>
          <p:cNvPr id="2" name="Title 1"/>
          <p:cNvSpPr>
            <a:spLocks noGrp="1"/>
          </p:cNvSpPr>
          <p:nvPr>
            <p:ph type="title"/>
          </p:nvPr>
        </p:nvSpPr>
        <p:spPr/>
        <p:txBody>
          <a:bodyPr/>
          <a:lstStyle/>
          <a:p>
            <a:endParaRPr lang="en-NZ"/>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411"/>
          <a:stretch/>
        </p:blipFill>
        <p:spPr bwMode="auto">
          <a:xfrm>
            <a:off x="1691680" y="908721"/>
            <a:ext cx="6069806" cy="5263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431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a:p>
        </p:txBody>
      </p:sp>
      <p:sp>
        <p:nvSpPr>
          <p:cNvPr id="2" name="Title 1"/>
          <p:cNvSpPr>
            <a:spLocks noGrp="1"/>
          </p:cNvSpPr>
          <p:nvPr>
            <p:ph type="title"/>
          </p:nvPr>
        </p:nvSpPr>
        <p:spPr/>
        <p:txBody>
          <a:bodyPr/>
          <a:lstStyle/>
          <a:p>
            <a:endParaRPr lang="en-NZ"/>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487"/>
          <a:stretch/>
        </p:blipFill>
        <p:spPr bwMode="auto">
          <a:xfrm>
            <a:off x="827584" y="764704"/>
            <a:ext cx="7265987"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500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3198</TotalTime>
  <Words>1675</Words>
  <Application>Microsoft Office PowerPoint</Application>
  <PresentationFormat>On-screen Show (4:3)</PresentationFormat>
  <Paragraphs>235</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Waveform</vt:lpstr>
      <vt:lpstr>Resources for safe prescribing</vt:lpstr>
      <vt:lpstr>The role of the pharmacist</vt:lpstr>
      <vt:lpstr>Introduction to Resources</vt:lpstr>
      <vt:lpstr>Guidelines and Formularies</vt:lpstr>
      <vt:lpstr>How is this relevant to me?</vt:lpstr>
      <vt:lpstr>Clinical scenario  Alcohol and Drug Dependence Disorders (Pysch03)</vt:lpstr>
      <vt:lpstr>ADHB</vt:lpstr>
      <vt:lpstr>PowerPoint Presentation</vt:lpstr>
      <vt:lpstr>PowerPoint Presentation</vt:lpstr>
      <vt:lpstr>Local hospital guidelines</vt:lpstr>
      <vt:lpstr>RMO Handbook</vt:lpstr>
      <vt:lpstr>PowerPoint Presentation</vt:lpstr>
      <vt:lpstr>ADHB Reference Viewer</vt:lpstr>
      <vt:lpstr>PowerPoint Presentation</vt:lpstr>
      <vt:lpstr>PowerPoint Presentation</vt:lpstr>
      <vt:lpstr>Medicines Administration Guidelines</vt:lpstr>
      <vt:lpstr>PowerPoint Presentation</vt:lpstr>
      <vt:lpstr>Clinical scenario  Sudden onset shortness of breath (Resp04)</vt:lpstr>
      <vt:lpstr>PowerPoint Presentation</vt:lpstr>
      <vt:lpstr>Clinical scenario  Sudden onset shortness of breath (Resp04)</vt:lpstr>
      <vt:lpstr>New Zealand Formulary</vt:lpstr>
      <vt:lpstr>PowerPoint Presentation</vt:lpstr>
      <vt:lpstr>New Zealand Formulary</vt:lpstr>
      <vt:lpstr>Handy Hints</vt:lpstr>
      <vt:lpstr>Links to the datasheet</vt:lpstr>
      <vt:lpstr>What information can I find in a datasheet?</vt:lpstr>
      <vt:lpstr>PowerPoint Presentation</vt:lpstr>
      <vt:lpstr>Clinical scenario  Sudden onset shortness of breath (Resp04)</vt:lpstr>
      <vt:lpstr>Funding Status</vt:lpstr>
      <vt:lpstr>Special Authority</vt:lpstr>
      <vt:lpstr>Clinical scenario  Pancytopenia (Blood07)</vt:lpstr>
      <vt:lpstr>What did NZF say?</vt:lpstr>
      <vt:lpstr>PowerPoint Presentation</vt:lpstr>
      <vt:lpstr>HML</vt:lpstr>
      <vt:lpstr>How does the HML work?</vt:lpstr>
      <vt:lpstr>Hospital Medicines List </vt:lpstr>
      <vt:lpstr>Prescriber restrictions</vt:lpstr>
      <vt:lpstr>Indication restrictions</vt:lpstr>
      <vt:lpstr>What if its not on the list?!</vt:lpstr>
      <vt:lpstr>The all important question...</vt:lpstr>
      <vt:lpstr>In summary….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dc:creator>
  <cp:lastModifiedBy>Maya Patel (ADHB)</cp:lastModifiedBy>
  <cp:revision>126</cp:revision>
  <cp:lastPrinted>2015-01-20T19:52:30Z</cp:lastPrinted>
  <dcterms:created xsi:type="dcterms:W3CDTF">2014-01-19T21:35:39Z</dcterms:created>
  <dcterms:modified xsi:type="dcterms:W3CDTF">2017-12-21T21:04:54Z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